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20833" y="1346942"/>
            <a:ext cx="10222959" cy="80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20833" y="4299691"/>
            <a:ext cx="10222959" cy="8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20833" y="1484777"/>
            <a:ext cx="10222959" cy="366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757280" y="4177016"/>
            <a:ext cx="864869" cy="864869"/>
          </a:xfrm>
          <a:custGeom>
            <a:avLst/>
            <a:gdLst/>
            <a:ahLst/>
            <a:cxnLst/>
            <a:rect l="l" t="t" r="r" b="b"/>
            <a:pathLst>
              <a:path w="864870" h="864870">
                <a:moveTo>
                  <a:pt x="0" y="432349"/>
                </a:moveTo>
                <a:lnTo>
                  <a:pt x="2537" y="385240"/>
                </a:lnTo>
                <a:lnTo>
                  <a:pt x="9972" y="339601"/>
                </a:lnTo>
                <a:lnTo>
                  <a:pt x="22042" y="295695"/>
                </a:lnTo>
                <a:lnTo>
                  <a:pt x="38482" y="253785"/>
                </a:lnTo>
                <a:lnTo>
                  <a:pt x="59030" y="214136"/>
                </a:lnTo>
                <a:lnTo>
                  <a:pt x="83421" y="177011"/>
                </a:lnTo>
                <a:lnTo>
                  <a:pt x="111392" y="142674"/>
                </a:lnTo>
                <a:lnTo>
                  <a:pt x="142678" y="111389"/>
                </a:lnTo>
                <a:lnTo>
                  <a:pt x="177017" y="83419"/>
                </a:lnTo>
                <a:lnTo>
                  <a:pt x="214144" y="59029"/>
                </a:lnTo>
                <a:lnTo>
                  <a:pt x="253795" y="38482"/>
                </a:lnTo>
                <a:lnTo>
                  <a:pt x="295708" y="22041"/>
                </a:lnTo>
                <a:lnTo>
                  <a:pt x="339617" y="9972"/>
                </a:lnTo>
                <a:lnTo>
                  <a:pt x="385261" y="2537"/>
                </a:lnTo>
                <a:lnTo>
                  <a:pt x="432374" y="0"/>
                </a:lnTo>
                <a:lnTo>
                  <a:pt x="481152" y="2759"/>
                </a:lnTo>
                <a:lnTo>
                  <a:pt x="528936" y="10921"/>
                </a:lnTo>
                <a:lnTo>
                  <a:pt x="575300" y="24309"/>
                </a:lnTo>
                <a:lnTo>
                  <a:pt x="619821" y="42749"/>
                </a:lnTo>
                <a:lnTo>
                  <a:pt x="662077" y="66065"/>
                </a:lnTo>
                <a:lnTo>
                  <a:pt x="701644" y="94082"/>
                </a:lnTo>
                <a:lnTo>
                  <a:pt x="738098" y="126624"/>
                </a:lnTo>
                <a:lnTo>
                  <a:pt x="770640" y="163069"/>
                </a:lnTo>
                <a:lnTo>
                  <a:pt x="798657" y="202630"/>
                </a:lnTo>
                <a:lnTo>
                  <a:pt x="821973" y="244883"/>
                </a:lnTo>
                <a:lnTo>
                  <a:pt x="840413" y="289404"/>
                </a:lnTo>
                <a:lnTo>
                  <a:pt x="853801" y="335771"/>
                </a:lnTo>
                <a:lnTo>
                  <a:pt x="861963" y="383561"/>
                </a:lnTo>
                <a:lnTo>
                  <a:pt x="864723" y="432349"/>
                </a:lnTo>
                <a:lnTo>
                  <a:pt x="862186" y="479457"/>
                </a:lnTo>
                <a:lnTo>
                  <a:pt x="854750" y="525096"/>
                </a:lnTo>
                <a:lnTo>
                  <a:pt x="842681" y="569002"/>
                </a:lnTo>
                <a:lnTo>
                  <a:pt x="826240" y="610912"/>
                </a:lnTo>
                <a:lnTo>
                  <a:pt x="805693" y="650561"/>
                </a:lnTo>
                <a:lnTo>
                  <a:pt x="781303" y="687686"/>
                </a:lnTo>
                <a:lnTo>
                  <a:pt x="753333" y="722023"/>
                </a:lnTo>
                <a:lnTo>
                  <a:pt x="722048" y="753308"/>
                </a:lnTo>
                <a:lnTo>
                  <a:pt x="687711" y="781278"/>
                </a:lnTo>
                <a:lnTo>
                  <a:pt x="650586" y="805668"/>
                </a:lnTo>
                <a:lnTo>
                  <a:pt x="610937" y="826215"/>
                </a:lnTo>
                <a:lnTo>
                  <a:pt x="569027" y="842656"/>
                </a:lnTo>
                <a:lnTo>
                  <a:pt x="525121" y="854725"/>
                </a:lnTo>
                <a:lnTo>
                  <a:pt x="479482" y="862161"/>
                </a:lnTo>
                <a:lnTo>
                  <a:pt x="432374" y="864698"/>
                </a:lnTo>
                <a:lnTo>
                  <a:pt x="385261" y="862161"/>
                </a:lnTo>
                <a:lnTo>
                  <a:pt x="339617" y="854725"/>
                </a:lnTo>
                <a:lnTo>
                  <a:pt x="295708" y="842656"/>
                </a:lnTo>
                <a:lnTo>
                  <a:pt x="253795" y="826215"/>
                </a:lnTo>
                <a:lnTo>
                  <a:pt x="214144" y="805668"/>
                </a:lnTo>
                <a:lnTo>
                  <a:pt x="177017" y="781278"/>
                </a:lnTo>
                <a:lnTo>
                  <a:pt x="142678" y="753308"/>
                </a:lnTo>
                <a:lnTo>
                  <a:pt x="111392" y="722023"/>
                </a:lnTo>
                <a:lnTo>
                  <a:pt x="83421" y="687686"/>
                </a:lnTo>
                <a:lnTo>
                  <a:pt x="59030" y="650561"/>
                </a:lnTo>
                <a:lnTo>
                  <a:pt x="38482" y="610912"/>
                </a:lnTo>
                <a:lnTo>
                  <a:pt x="22042" y="569002"/>
                </a:lnTo>
                <a:lnTo>
                  <a:pt x="9972" y="525096"/>
                </a:lnTo>
                <a:lnTo>
                  <a:pt x="2537" y="479457"/>
                </a:lnTo>
                <a:lnTo>
                  <a:pt x="0" y="432349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24582" y="2302451"/>
            <a:ext cx="9942834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401702" y="6229662"/>
            <a:ext cx="457199" cy="45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430902" y="6258862"/>
            <a:ext cx="399415" cy="399415"/>
          </a:xfrm>
          <a:custGeom>
            <a:avLst/>
            <a:gdLst/>
            <a:ahLst/>
            <a:cxnLst/>
            <a:rect l="l" t="t" r="r" b="b"/>
            <a:pathLst>
              <a:path w="399415" h="399415">
                <a:moveTo>
                  <a:pt x="0" y="199399"/>
                </a:moveTo>
                <a:lnTo>
                  <a:pt x="5266" y="153679"/>
                </a:lnTo>
                <a:lnTo>
                  <a:pt x="20267" y="111708"/>
                </a:lnTo>
                <a:lnTo>
                  <a:pt x="43806" y="74685"/>
                </a:lnTo>
                <a:lnTo>
                  <a:pt x="74685" y="43806"/>
                </a:lnTo>
                <a:lnTo>
                  <a:pt x="111708" y="20267"/>
                </a:lnTo>
                <a:lnTo>
                  <a:pt x="153679" y="5266"/>
                </a:lnTo>
                <a:lnTo>
                  <a:pt x="199399" y="0"/>
                </a:lnTo>
                <a:lnTo>
                  <a:pt x="238478" y="3865"/>
                </a:lnTo>
                <a:lnTo>
                  <a:pt x="275702" y="15174"/>
                </a:lnTo>
                <a:lnTo>
                  <a:pt x="310025" y="33496"/>
                </a:lnTo>
                <a:lnTo>
                  <a:pt x="340399" y="58399"/>
                </a:lnTo>
                <a:lnTo>
                  <a:pt x="365302" y="88773"/>
                </a:lnTo>
                <a:lnTo>
                  <a:pt x="383624" y="123096"/>
                </a:lnTo>
                <a:lnTo>
                  <a:pt x="394933" y="160321"/>
                </a:lnTo>
                <a:lnTo>
                  <a:pt x="398799" y="199399"/>
                </a:lnTo>
                <a:lnTo>
                  <a:pt x="393532" y="245121"/>
                </a:lnTo>
                <a:lnTo>
                  <a:pt x="378531" y="287095"/>
                </a:lnTo>
                <a:lnTo>
                  <a:pt x="354993" y="324123"/>
                </a:lnTo>
                <a:lnTo>
                  <a:pt x="324113" y="355008"/>
                </a:lnTo>
                <a:lnTo>
                  <a:pt x="287090" y="378551"/>
                </a:lnTo>
                <a:lnTo>
                  <a:pt x="245119" y="393556"/>
                </a:lnTo>
                <a:lnTo>
                  <a:pt x="199399" y="398824"/>
                </a:lnTo>
                <a:lnTo>
                  <a:pt x="153679" y="393556"/>
                </a:lnTo>
                <a:lnTo>
                  <a:pt x="111708" y="378551"/>
                </a:lnTo>
                <a:lnTo>
                  <a:pt x="74685" y="355008"/>
                </a:lnTo>
                <a:lnTo>
                  <a:pt x="43806" y="324123"/>
                </a:lnTo>
                <a:lnTo>
                  <a:pt x="20267" y="287095"/>
                </a:lnTo>
                <a:lnTo>
                  <a:pt x="5266" y="245121"/>
                </a:lnTo>
                <a:lnTo>
                  <a:pt x="0" y="199399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0017" y="1082565"/>
            <a:ext cx="10131965" cy="872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04908" y="2607616"/>
            <a:ext cx="8982183" cy="2562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582" y="2302451"/>
            <a:ext cx="960247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0" b="1">
                <a:latin typeface="Georgia"/>
                <a:cs typeface="Georgia"/>
              </a:rPr>
              <a:t>KMS</a:t>
            </a:r>
            <a:r>
              <a:rPr dirty="0" sz="7200" spc="-114" b="1">
                <a:latin typeface="Georgia"/>
                <a:cs typeface="Georgia"/>
              </a:rPr>
              <a:t> </a:t>
            </a:r>
            <a:r>
              <a:rPr dirty="0" sz="7200" spc="-5" b="1">
                <a:latin typeface="Georgia"/>
                <a:cs typeface="Georgia"/>
              </a:rPr>
              <a:t>TECHNOLOGY</a:t>
            </a:r>
            <a:endParaRPr sz="7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2870" y="4376513"/>
            <a:ext cx="13500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latin typeface="Trebuchet MS"/>
                <a:cs typeface="Trebuchet MS"/>
              </a:rPr>
              <a:t>Since</a:t>
            </a:r>
            <a:r>
              <a:rPr dirty="0" sz="2200" spc="-90">
                <a:latin typeface="Trebuchet MS"/>
                <a:cs typeface="Trebuchet MS"/>
              </a:rPr>
              <a:t> </a:t>
            </a:r>
            <a:r>
              <a:rPr dirty="0" sz="2200" spc="-5">
                <a:latin typeface="Trebuchet MS"/>
                <a:cs typeface="Trebuchet MS"/>
              </a:rPr>
              <a:t>2009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618" y="220716"/>
            <a:ext cx="10615418" cy="872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618" y="220716"/>
            <a:ext cx="10615930" cy="872490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176530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1390"/>
              </a:spcBef>
            </a:pPr>
            <a:r>
              <a:rPr dirty="0" sz="3200" spc="-10">
                <a:latin typeface="Arial"/>
                <a:cs typeface="Arial"/>
              </a:rPr>
              <a:t>Sản phẩm </a:t>
            </a:r>
            <a:r>
              <a:rPr dirty="0" sz="3200" spc="-5">
                <a:latin typeface="Arial"/>
                <a:cs typeface="Arial"/>
              </a:rPr>
              <a:t>và </a:t>
            </a:r>
            <a:r>
              <a:rPr dirty="0" sz="3200" spc="-10">
                <a:latin typeface="Arial"/>
                <a:cs typeface="Arial"/>
              </a:rPr>
              <a:t>dịch </a:t>
            </a:r>
            <a:r>
              <a:rPr dirty="0" sz="3200" spc="-5">
                <a:latin typeface="Arial"/>
                <a:cs typeface="Arial"/>
              </a:rPr>
              <a:t>vụ của công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129" y="3733839"/>
            <a:ext cx="6561061" cy="1858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67009" y="3778956"/>
            <a:ext cx="5983605" cy="1128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Times New Roman"/>
                <a:cs typeface="Times New Roman"/>
              </a:rPr>
              <a:t>Kiểm thử </a:t>
            </a:r>
            <a:r>
              <a:rPr dirty="0" sz="1800">
                <a:latin typeface="Times New Roman"/>
                <a:cs typeface="Times New Roman"/>
              </a:rPr>
              <a:t>phần </a:t>
            </a:r>
            <a:r>
              <a:rPr dirty="0" sz="1800" spc="-5">
                <a:latin typeface="Times New Roman"/>
                <a:cs typeface="Times New Roman"/>
              </a:rPr>
              <a:t>mềm </a:t>
            </a:r>
            <a:r>
              <a:rPr dirty="0" sz="1800">
                <a:latin typeface="Times New Roman"/>
                <a:cs typeface="Times New Roman"/>
              </a:rPr>
              <a:t>(Software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Testing)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Times New Roman"/>
                <a:cs typeface="Times New Roman"/>
              </a:rPr>
              <a:t>Triển </a:t>
            </a:r>
            <a:r>
              <a:rPr dirty="0" sz="1800">
                <a:latin typeface="Times New Roman"/>
                <a:cs typeface="Times New Roman"/>
              </a:rPr>
              <a:t>khai quá </a:t>
            </a:r>
            <a:r>
              <a:rPr dirty="0" sz="1800" spc="-5">
                <a:latin typeface="Times New Roman"/>
                <a:cs typeface="Times New Roman"/>
              </a:rPr>
              <a:t>trình liên tục </a:t>
            </a:r>
            <a:r>
              <a:rPr dirty="0" sz="1800">
                <a:latin typeface="Times New Roman"/>
                <a:cs typeface="Times New Roman"/>
              </a:rPr>
              <a:t>(Continous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Delivery)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dirty="0" sz="1800" spc="-5">
                <a:latin typeface="Times New Roman"/>
                <a:cs typeface="Times New Roman"/>
              </a:rPr>
              <a:t>Phát triển ứng </a:t>
            </a:r>
            <a:r>
              <a:rPr dirty="0" sz="1800">
                <a:latin typeface="Times New Roman"/>
                <a:cs typeface="Times New Roman"/>
              </a:rPr>
              <a:t>dụng </a:t>
            </a:r>
            <a:r>
              <a:rPr dirty="0" sz="1800" spc="-5">
                <a:latin typeface="Times New Roman"/>
                <a:cs typeface="Times New Roman"/>
              </a:rPr>
              <a:t>trên </a:t>
            </a:r>
            <a:r>
              <a:rPr dirty="0" sz="1800">
                <a:latin typeface="Times New Roman"/>
                <a:cs typeface="Times New Roman"/>
              </a:rPr>
              <a:t>nền </a:t>
            </a:r>
            <a:r>
              <a:rPr dirty="0" sz="1800" spc="-5">
                <a:latin typeface="Times New Roman"/>
                <a:cs typeface="Times New Roman"/>
              </a:rPr>
              <a:t>tảng </a:t>
            </a:r>
            <a:r>
              <a:rPr dirty="0" sz="1800">
                <a:latin typeface="Times New Roman"/>
                <a:cs typeface="Times New Roman"/>
              </a:rPr>
              <a:t>di động (Mobile </a:t>
            </a:r>
            <a:r>
              <a:rPr dirty="0" sz="1800" spc="-5">
                <a:latin typeface="Times New Roman"/>
                <a:cs typeface="Times New Roman"/>
              </a:rPr>
              <a:t>Development)  Triển </a:t>
            </a:r>
            <a:r>
              <a:rPr dirty="0" sz="1800">
                <a:latin typeface="Times New Roman"/>
                <a:cs typeface="Times New Roman"/>
              </a:rPr>
              <a:t>khai quy </a:t>
            </a:r>
            <a:r>
              <a:rPr dirty="0" sz="1800" spc="-5">
                <a:latin typeface="Times New Roman"/>
                <a:cs typeface="Times New Roman"/>
              </a:rPr>
              <a:t>trình DevOps </a:t>
            </a:r>
            <a:r>
              <a:rPr dirty="0" sz="1800">
                <a:latin typeface="Times New Roman"/>
                <a:cs typeface="Times New Roman"/>
              </a:rPr>
              <a:t>(DevOps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Consulting)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0618" y="2070533"/>
            <a:ext cx="4414341" cy="945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0618" y="2070533"/>
            <a:ext cx="4414520" cy="946150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Times New Roman"/>
                <a:cs typeface="Times New Roman"/>
              </a:rPr>
              <a:t>PHÁT TRIỂN SẢN PHẨM PHẦN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MỀM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42536" y="2070533"/>
            <a:ext cx="4603520" cy="945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42536" y="2070533"/>
            <a:ext cx="4603750" cy="946150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16535">
              <a:lnSpc>
                <a:spcPct val="100000"/>
              </a:lnSpc>
              <a:spcBef>
                <a:spcPts val="5"/>
              </a:spcBef>
            </a:pPr>
            <a:r>
              <a:rPr dirty="0" sz="1800" spc="-5" b="1">
                <a:latin typeface="Times New Roman"/>
                <a:cs typeface="Times New Roman"/>
              </a:rPr>
              <a:t>TƯ VẤN CÁC GIẢI PHÁP CÔNG</a:t>
            </a:r>
            <a:r>
              <a:rPr dirty="0" sz="1800" spc="-50" b="1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Times New Roman"/>
                <a:cs typeface="Times New Roman"/>
              </a:rPr>
              <a:t>NGHỆ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5211" y="3733842"/>
            <a:ext cx="4774315" cy="2412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47083" y="3778956"/>
            <a:ext cx="4138295" cy="195707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dirty="0" sz="1800" spc="-5">
                <a:latin typeface="Times New Roman"/>
                <a:cs typeface="Times New Roman"/>
              </a:rPr>
              <a:t>Cung cấp </a:t>
            </a:r>
            <a:r>
              <a:rPr dirty="0" sz="1800">
                <a:latin typeface="Times New Roman"/>
                <a:cs typeface="Times New Roman"/>
              </a:rPr>
              <a:t>giải pháp </a:t>
            </a:r>
            <a:r>
              <a:rPr dirty="0" sz="1800" spc="-5">
                <a:latin typeface="Times New Roman"/>
                <a:cs typeface="Times New Roman"/>
              </a:rPr>
              <a:t>chuyển </a:t>
            </a:r>
            <a:r>
              <a:rPr dirty="0" sz="1800">
                <a:latin typeface="Times New Roman"/>
                <a:cs typeface="Times New Roman"/>
              </a:rPr>
              <a:t>đổi </a:t>
            </a:r>
            <a:r>
              <a:rPr dirty="0" sz="1800" spc="-5">
                <a:latin typeface="Times New Roman"/>
                <a:cs typeface="Times New Roman"/>
              </a:rPr>
              <a:t>số, </a:t>
            </a:r>
            <a:r>
              <a:rPr dirty="0" sz="1800">
                <a:latin typeface="Times New Roman"/>
                <a:cs typeface="Times New Roman"/>
              </a:rPr>
              <a:t>hỗ </a:t>
            </a:r>
            <a:r>
              <a:rPr dirty="0" sz="1800" spc="-5">
                <a:latin typeface="Times New Roman"/>
                <a:cs typeface="Times New Roman"/>
              </a:rPr>
              <a:t>trợ</a:t>
            </a:r>
            <a:r>
              <a:rPr dirty="0" sz="1800" spc="-8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các  công ty tại VN </a:t>
            </a:r>
            <a:r>
              <a:rPr dirty="0" sz="1800">
                <a:latin typeface="Times New Roman"/>
                <a:cs typeface="Times New Roman"/>
              </a:rPr>
              <a:t>và </a:t>
            </a:r>
            <a:r>
              <a:rPr dirty="0" sz="1800" spc="-5">
                <a:latin typeface="Times New Roman"/>
                <a:cs typeface="Times New Roman"/>
              </a:rPr>
              <a:t>Châu </a:t>
            </a:r>
            <a:r>
              <a:rPr dirty="0" sz="1800">
                <a:latin typeface="Times New Roman"/>
                <a:cs typeface="Times New Roman"/>
              </a:rPr>
              <a:t>á với </a:t>
            </a:r>
            <a:r>
              <a:rPr dirty="0" sz="1800" spc="-5">
                <a:latin typeface="Times New Roman"/>
                <a:cs typeface="Times New Roman"/>
              </a:rPr>
              <a:t>cái DV tư </a:t>
            </a:r>
            <a:r>
              <a:rPr dirty="0" sz="1800">
                <a:latin typeface="Times New Roman"/>
                <a:cs typeface="Times New Roman"/>
              </a:rPr>
              <a:t>vấn  và </a:t>
            </a:r>
            <a:r>
              <a:rPr dirty="0" sz="1800" spc="-5">
                <a:latin typeface="Times New Roman"/>
                <a:cs typeface="Times New Roman"/>
              </a:rPr>
              <a:t>triển </a:t>
            </a:r>
            <a:r>
              <a:rPr dirty="0" sz="1800">
                <a:latin typeface="Times New Roman"/>
                <a:cs typeface="Times New Roman"/>
              </a:rPr>
              <a:t>khai </a:t>
            </a:r>
            <a:r>
              <a:rPr dirty="0" sz="1800" spc="-5">
                <a:latin typeface="Times New Roman"/>
                <a:cs typeface="Times New Roman"/>
              </a:rPr>
              <a:t>HTPM </a:t>
            </a:r>
            <a:r>
              <a:rPr dirty="0" sz="1800">
                <a:latin typeface="Times New Roman"/>
                <a:cs typeface="Times New Roman"/>
              </a:rPr>
              <a:t>về </a:t>
            </a:r>
            <a:r>
              <a:rPr dirty="0" sz="1800" spc="-5">
                <a:latin typeface="Times New Roman"/>
                <a:cs typeface="Times New Roman"/>
              </a:rPr>
              <a:t>các lĩnh </a:t>
            </a:r>
            <a:r>
              <a:rPr dirty="0" sz="1800">
                <a:latin typeface="Times New Roman"/>
                <a:cs typeface="Times New Roman"/>
              </a:rPr>
              <a:t>vực</a:t>
            </a:r>
            <a:r>
              <a:rPr dirty="0" sz="1800" spc="-4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như:</a:t>
            </a:r>
            <a:endParaRPr sz="1800">
              <a:latin typeface="Times New Roman"/>
              <a:cs typeface="Times New Roman"/>
            </a:endParaRPr>
          </a:p>
          <a:p>
            <a:pPr marL="145415" indent="-133350">
              <a:lnSpc>
                <a:spcPct val="100000"/>
              </a:lnSpc>
              <a:spcBef>
                <a:spcPts val="15"/>
              </a:spcBef>
              <a:buChar char="-"/>
              <a:tabLst>
                <a:tab pos="146050" algn="l"/>
              </a:tabLst>
            </a:pPr>
            <a:r>
              <a:rPr dirty="0" sz="1800" spc="-5">
                <a:latin typeface="Times New Roman"/>
                <a:cs typeface="Times New Roman"/>
              </a:rPr>
              <a:t>Quản lý chuỗi cung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ứng</a:t>
            </a:r>
            <a:endParaRPr sz="1800">
              <a:latin typeface="Times New Roman"/>
              <a:cs typeface="Times New Roman"/>
            </a:endParaRPr>
          </a:p>
          <a:p>
            <a:pPr marL="145415" indent="-133350">
              <a:lnSpc>
                <a:spcPct val="100000"/>
              </a:lnSpc>
              <a:spcBef>
                <a:spcPts val="15"/>
              </a:spcBef>
              <a:buChar char="-"/>
              <a:tabLst>
                <a:tab pos="146050" algn="l"/>
              </a:tabLst>
            </a:pPr>
            <a:r>
              <a:rPr dirty="0" sz="1800" spc="-5">
                <a:latin typeface="Times New Roman"/>
                <a:cs typeface="Times New Roman"/>
              </a:rPr>
              <a:t>Phân tích </a:t>
            </a:r>
            <a:r>
              <a:rPr dirty="0" sz="1800">
                <a:latin typeface="Times New Roman"/>
                <a:cs typeface="Times New Roman"/>
              </a:rPr>
              <a:t>dữ </a:t>
            </a:r>
            <a:r>
              <a:rPr dirty="0" sz="1800" spc="-5">
                <a:latin typeface="Times New Roman"/>
                <a:cs typeface="Times New Roman"/>
              </a:rPr>
              <a:t>liệu </a:t>
            </a:r>
            <a:r>
              <a:rPr dirty="0" sz="1800">
                <a:latin typeface="Times New Roman"/>
                <a:cs typeface="Times New Roman"/>
              </a:rPr>
              <a:t>doanh</a:t>
            </a:r>
            <a:r>
              <a:rPr dirty="0" sz="1800" spc="-2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nghiệp</a:t>
            </a:r>
            <a:endParaRPr sz="1800">
              <a:latin typeface="Times New Roman"/>
              <a:cs typeface="Times New Roman"/>
            </a:endParaRPr>
          </a:p>
          <a:p>
            <a:pPr marL="145415" indent="-133350">
              <a:lnSpc>
                <a:spcPct val="100000"/>
              </a:lnSpc>
              <a:spcBef>
                <a:spcPts val="15"/>
              </a:spcBef>
              <a:buChar char="-"/>
              <a:tabLst>
                <a:tab pos="146050" algn="l"/>
              </a:tabLst>
            </a:pPr>
            <a:r>
              <a:rPr dirty="0" sz="1800" spc="-5">
                <a:latin typeface="Times New Roman"/>
                <a:cs typeface="Times New Roman"/>
              </a:rPr>
              <a:t>Quản lý chất lượng </a:t>
            </a:r>
            <a:r>
              <a:rPr dirty="0" sz="1800">
                <a:latin typeface="Times New Roman"/>
                <a:cs typeface="Times New Roman"/>
              </a:rPr>
              <a:t>phần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mềm</a:t>
            </a:r>
            <a:endParaRPr sz="1800">
              <a:latin typeface="Times New Roman"/>
              <a:cs typeface="Times New Roman"/>
            </a:endParaRPr>
          </a:p>
          <a:p>
            <a:pPr marL="145415" indent="-133350">
              <a:lnSpc>
                <a:spcPct val="100000"/>
              </a:lnSpc>
              <a:spcBef>
                <a:spcPts val="15"/>
              </a:spcBef>
              <a:buChar char="-"/>
              <a:tabLst>
                <a:tab pos="146050" algn="l"/>
              </a:tabLst>
            </a:pPr>
            <a:r>
              <a:rPr dirty="0" sz="1800" spc="-5">
                <a:latin typeface="Times New Roman"/>
                <a:cs typeface="Times New Roman"/>
              </a:rPr>
              <a:t>Quản lý </a:t>
            </a:r>
            <a:r>
              <a:rPr dirty="0" sz="1800">
                <a:latin typeface="Times New Roman"/>
                <a:cs typeface="Times New Roman"/>
              </a:rPr>
              <a:t>kho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vận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0618" y="5326314"/>
            <a:ext cx="4414341" cy="6599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30618" y="5326314"/>
            <a:ext cx="4414520" cy="660400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182245" rIns="0" bIns="0" rtlCol="0" vert="horz">
            <a:spAutoFit/>
          </a:bodyPr>
          <a:lstStyle/>
          <a:p>
            <a:pPr marL="1128395">
              <a:lnSpc>
                <a:spcPct val="100000"/>
              </a:lnSpc>
              <a:spcBef>
                <a:spcPts val="1435"/>
              </a:spcBef>
            </a:pPr>
            <a:r>
              <a:rPr dirty="0" sz="1800" spc="-5" b="1">
                <a:latin typeface="Times New Roman"/>
                <a:cs typeface="Times New Roman"/>
              </a:rPr>
              <a:t>Khởi nghiệp </a:t>
            </a:r>
            <a:r>
              <a:rPr dirty="0" sz="1800" b="1">
                <a:latin typeface="Times New Roman"/>
                <a:cs typeface="Times New Roman"/>
              </a:rPr>
              <a:t>&amp; </a:t>
            </a:r>
            <a:r>
              <a:rPr dirty="0" sz="1800" spc="-5" b="1">
                <a:latin typeface="Times New Roman"/>
                <a:cs typeface="Times New Roman"/>
              </a:rPr>
              <a:t>đầu</a:t>
            </a:r>
            <a:r>
              <a:rPr dirty="0" sz="1800" spc="-20" b="1">
                <a:latin typeface="Times New Roman"/>
                <a:cs typeface="Times New Roman"/>
              </a:rPr>
              <a:t> </a:t>
            </a:r>
            <a:r>
              <a:rPr dirty="0" sz="1800" b="1">
                <a:latin typeface="Times New Roman"/>
                <a:cs typeface="Times New Roman"/>
              </a:rPr>
              <a:t>tư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1394" y="449324"/>
            <a:ext cx="4762500" cy="4059554"/>
            <a:chOff x="481394" y="449324"/>
            <a:chExt cx="4762500" cy="4059554"/>
          </a:xfrm>
        </p:grpSpPr>
        <p:sp>
          <p:nvSpPr>
            <p:cNvPr id="3" name="object 3"/>
            <p:cNvSpPr/>
            <p:nvPr/>
          </p:nvSpPr>
          <p:spPr>
            <a:xfrm>
              <a:off x="481394" y="449324"/>
              <a:ext cx="4762490" cy="33337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1394" y="3813942"/>
              <a:ext cx="4762490" cy="694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81394" y="3813942"/>
            <a:ext cx="4762500" cy="694690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1569720" marR="112395" indent="-1454150">
              <a:lnSpc>
                <a:spcPct val="100000"/>
              </a:lnSpc>
              <a:spcBef>
                <a:spcPts val="250"/>
              </a:spcBef>
            </a:pPr>
            <a:r>
              <a:rPr dirty="0" sz="2000" spc="-5" b="1">
                <a:latin typeface="Times New Roman"/>
                <a:cs typeface="Times New Roman"/>
              </a:rPr>
              <a:t>Dự </a:t>
            </a:r>
            <a:r>
              <a:rPr dirty="0" sz="2000" b="1">
                <a:latin typeface="Times New Roman"/>
                <a:cs typeface="Times New Roman"/>
              </a:rPr>
              <a:t>án </a:t>
            </a:r>
            <a:r>
              <a:rPr dirty="0" sz="2000" spc="-5" b="1">
                <a:latin typeface="Times New Roman"/>
                <a:cs typeface="Times New Roman"/>
              </a:rPr>
              <a:t>Upstar Labs của KMS khai </a:t>
            </a:r>
            <a:r>
              <a:rPr dirty="0" sz="2000" b="1">
                <a:latin typeface="Times New Roman"/>
                <a:cs typeface="Times New Roman"/>
              </a:rPr>
              <a:t>trương  văn </a:t>
            </a:r>
            <a:r>
              <a:rPr dirty="0" sz="2000" spc="-5" b="1">
                <a:latin typeface="Times New Roman"/>
                <a:cs typeface="Times New Roman"/>
              </a:rPr>
              <a:t>phòng</a:t>
            </a:r>
            <a:r>
              <a:rPr dirty="0" sz="2000" spc="-1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mới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31138" y="2517169"/>
            <a:ext cx="5714988" cy="3667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31138" y="1271749"/>
            <a:ext cx="5714988" cy="1114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31138" y="1271749"/>
            <a:ext cx="5715000" cy="1114425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241935" rIns="0" bIns="0" rtlCol="0" vert="horz">
            <a:spAutoFit/>
          </a:bodyPr>
          <a:lstStyle/>
          <a:p>
            <a:pPr marL="936625" marR="109220" indent="-820419">
              <a:lnSpc>
                <a:spcPct val="100000"/>
              </a:lnSpc>
              <a:spcBef>
                <a:spcPts val="1905"/>
              </a:spcBef>
            </a:pPr>
            <a:r>
              <a:rPr dirty="0" sz="2000" spc="-5">
                <a:solidFill>
                  <a:srgbClr val="000000"/>
                </a:solidFill>
              </a:rPr>
              <a:t>Sản phẩm kiểm </a:t>
            </a:r>
            <a:r>
              <a:rPr dirty="0" sz="2000">
                <a:solidFill>
                  <a:srgbClr val="000000"/>
                </a:solidFill>
              </a:rPr>
              <a:t>thử </a:t>
            </a:r>
            <a:r>
              <a:rPr dirty="0" sz="2000" spc="-5">
                <a:solidFill>
                  <a:srgbClr val="000000"/>
                </a:solidFill>
              </a:rPr>
              <a:t>phát </a:t>
            </a:r>
            <a:r>
              <a:rPr dirty="0" sz="2000">
                <a:solidFill>
                  <a:srgbClr val="000000"/>
                </a:solidFill>
              </a:rPr>
              <a:t>triển </a:t>
            </a:r>
            <a:r>
              <a:rPr dirty="0" sz="2000" spc="-5">
                <a:solidFill>
                  <a:srgbClr val="000000"/>
                </a:solidFill>
              </a:rPr>
              <a:t>nổi bật </a:t>
            </a:r>
            <a:r>
              <a:rPr dirty="0" sz="2000">
                <a:solidFill>
                  <a:srgbClr val="000000"/>
                </a:solidFill>
              </a:rPr>
              <a:t>tại </a:t>
            </a:r>
            <a:r>
              <a:rPr dirty="0" sz="2000" spc="-5">
                <a:solidFill>
                  <a:srgbClr val="000000"/>
                </a:solidFill>
              </a:rPr>
              <a:t>Mỹ được  </a:t>
            </a:r>
            <a:r>
              <a:rPr dirty="0" sz="2000">
                <a:solidFill>
                  <a:srgbClr val="000000"/>
                </a:solidFill>
              </a:rPr>
              <a:t>thực </a:t>
            </a:r>
            <a:r>
              <a:rPr dirty="0" sz="2000" spc="-5">
                <a:solidFill>
                  <a:srgbClr val="000000"/>
                </a:solidFill>
              </a:rPr>
              <a:t>hiện bởi </a:t>
            </a:r>
            <a:r>
              <a:rPr dirty="0" sz="2000">
                <a:solidFill>
                  <a:srgbClr val="000000"/>
                </a:solidFill>
              </a:rPr>
              <a:t>5 </a:t>
            </a:r>
            <a:r>
              <a:rPr dirty="0" sz="2000" spc="-5">
                <a:solidFill>
                  <a:srgbClr val="000000"/>
                </a:solidFill>
              </a:rPr>
              <a:t>nhân </a:t>
            </a:r>
            <a:r>
              <a:rPr dirty="0" sz="2000">
                <a:solidFill>
                  <a:srgbClr val="000000"/>
                </a:solidFill>
              </a:rPr>
              <a:t>viên </a:t>
            </a:r>
            <a:r>
              <a:rPr dirty="0" sz="2000" spc="-5">
                <a:solidFill>
                  <a:srgbClr val="000000"/>
                </a:solidFill>
              </a:rPr>
              <a:t>của</a:t>
            </a:r>
            <a:r>
              <a:rPr dirty="0" sz="2000" spc="-35">
                <a:solidFill>
                  <a:srgbClr val="000000"/>
                </a:solidFill>
              </a:rPr>
              <a:t> </a:t>
            </a:r>
            <a:r>
              <a:rPr dirty="0" sz="2000" spc="-5">
                <a:solidFill>
                  <a:srgbClr val="000000"/>
                </a:solidFill>
              </a:rPr>
              <a:t>KMS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562" y="252247"/>
            <a:ext cx="9848170" cy="987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2562" y="252246"/>
            <a:ext cx="9848215" cy="988060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716915">
              <a:lnSpc>
                <a:spcPct val="100000"/>
              </a:lnSpc>
            </a:pPr>
            <a:r>
              <a:rPr dirty="0" sz="2400" spc="-5"/>
              <a:t>NHỮNG HOẠT ĐỘNG GẦN ĐÂY CỦA KSM</a:t>
            </a:r>
            <a:r>
              <a:rPr dirty="0" sz="2400" spc="-35"/>
              <a:t> </a:t>
            </a:r>
            <a:r>
              <a:rPr dirty="0" sz="2400" spc="-5"/>
              <a:t>TECHNOLOGY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203925" y="1984420"/>
            <a:ext cx="988060" cy="1407160"/>
            <a:chOff x="1203925" y="1984420"/>
            <a:chExt cx="988060" cy="1407160"/>
          </a:xfrm>
        </p:grpSpPr>
        <p:sp>
          <p:nvSpPr>
            <p:cNvPr id="5" name="object 5"/>
            <p:cNvSpPr/>
            <p:nvPr/>
          </p:nvSpPr>
          <p:spPr>
            <a:xfrm>
              <a:off x="1208687" y="1989183"/>
              <a:ext cx="978043" cy="13972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08687" y="1989183"/>
              <a:ext cx="978535" cy="1397635"/>
            </a:xfrm>
            <a:custGeom>
              <a:avLst/>
              <a:gdLst/>
              <a:ahLst/>
              <a:cxnLst/>
              <a:rect l="l" t="t" r="r" b="b"/>
              <a:pathLst>
                <a:path w="978535" h="1397635">
                  <a:moveTo>
                    <a:pt x="978043" y="0"/>
                  </a:moveTo>
                  <a:lnTo>
                    <a:pt x="978043" y="908185"/>
                  </a:lnTo>
                  <a:lnTo>
                    <a:pt x="489021" y="1397209"/>
                  </a:lnTo>
                  <a:lnTo>
                    <a:pt x="0" y="908185"/>
                  </a:lnTo>
                  <a:lnTo>
                    <a:pt x="0" y="0"/>
                  </a:lnTo>
                  <a:lnTo>
                    <a:pt x="489021" y="489021"/>
                  </a:lnTo>
                  <a:lnTo>
                    <a:pt x="978043" y="0"/>
                  </a:lnTo>
                  <a:close/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312102" y="2436229"/>
            <a:ext cx="7708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rebuchet MS"/>
                <a:cs typeface="Trebuchet MS"/>
              </a:rPr>
              <a:t>2018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42273" y="1972678"/>
            <a:ext cx="8707120" cy="997585"/>
            <a:chOff x="2142273" y="1972678"/>
            <a:chExt cx="8707120" cy="997585"/>
          </a:xfrm>
        </p:grpSpPr>
        <p:sp>
          <p:nvSpPr>
            <p:cNvPr id="9" name="object 9"/>
            <p:cNvSpPr/>
            <p:nvPr/>
          </p:nvSpPr>
          <p:spPr>
            <a:xfrm>
              <a:off x="2142273" y="1972678"/>
              <a:ext cx="8706782" cy="9970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186723" y="1989176"/>
              <a:ext cx="8618220" cy="908685"/>
            </a:xfrm>
            <a:custGeom>
              <a:avLst/>
              <a:gdLst/>
              <a:ahLst/>
              <a:cxnLst/>
              <a:rect l="l" t="t" r="r" b="b"/>
              <a:pathLst>
                <a:path w="8618220" h="908685">
                  <a:moveTo>
                    <a:pt x="8466530" y="908193"/>
                  </a:moveTo>
                  <a:lnTo>
                    <a:pt x="0" y="908193"/>
                  </a:lnTo>
                  <a:lnTo>
                    <a:pt x="12" y="0"/>
                  </a:lnTo>
                  <a:lnTo>
                    <a:pt x="8466530" y="7"/>
                  </a:lnTo>
                  <a:lnTo>
                    <a:pt x="8514373" y="7724"/>
                  </a:lnTo>
                  <a:lnTo>
                    <a:pt x="8555920" y="29212"/>
                  </a:lnTo>
                  <a:lnTo>
                    <a:pt x="8588682" y="61979"/>
                  </a:lnTo>
                  <a:lnTo>
                    <a:pt x="8610165" y="103531"/>
                  </a:lnTo>
                  <a:lnTo>
                    <a:pt x="8617880" y="151374"/>
                  </a:lnTo>
                  <a:lnTo>
                    <a:pt x="8617880" y="756818"/>
                  </a:lnTo>
                  <a:lnTo>
                    <a:pt x="8606358" y="814749"/>
                  </a:lnTo>
                  <a:lnTo>
                    <a:pt x="8573555" y="863868"/>
                  </a:lnTo>
                  <a:lnTo>
                    <a:pt x="8524439" y="896671"/>
                  </a:lnTo>
                  <a:lnTo>
                    <a:pt x="8466530" y="908193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332128" y="2151835"/>
            <a:ext cx="8258175" cy="54737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49860" marR="5080" indent="-137795">
              <a:lnSpc>
                <a:spcPts val="1950"/>
              </a:lnSpc>
              <a:spcBef>
                <a:spcPts val="340"/>
              </a:spcBef>
              <a:buChar char="•"/>
              <a:tabLst>
                <a:tab pos="150495" algn="l"/>
              </a:tabLst>
            </a:pPr>
            <a:r>
              <a:rPr dirty="0" sz="1800" spc="-5">
                <a:latin typeface="Times New Roman"/>
                <a:cs typeface="Times New Roman"/>
              </a:rPr>
              <a:t>Quan </a:t>
            </a:r>
            <a:r>
              <a:rPr dirty="0" sz="1800">
                <a:latin typeface="Times New Roman"/>
                <a:cs typeface="Times New Roman"/>
              </a:rPr>
              <a:t>hệ đối </a:t>
            </a:r>
            <a:r>
              <a:rPr dirty="0" sz="1800" spc="-5">
                <a:latin typeface="Times New Roman"/>
                <a:cs typeface="Times New Roman"/>
              </a:rPr>
              <a:t>tác </a:t>
            </a:r>
            <a:r>
              <a:rPr dirty="0" sz="1800">
                <a:latin typeface="Times New Roman"/>
                <a:cs typeface="Times New Roman"/>
              </a:rPr>
              <a:t>với </a:t>
            </a:r>
            <a:r>
              <a:rPr dirty="0" sz="1800" spc="-5">
                <a:latin typeface="Times New Roman"/>
                <a:cs typeface="Times New Roman"/>
              </a:rPr>
              <a:t>Passerelles </a:t>
            </a:r>
            <a:r>
              <a:rPr dirty="0" sz="1800">
                <a:latin typeface="Times New Roman"/>
                <a:cs typeface="Times New Roman"/>
              </a:rPr>
              <a:t>numiques </a:t>
            </a:r>
            <a:r>
              <a:rPr dirty="0" sz="1800" spc="-5">
                <a:latin typeface="Times New Roman"/>
                <a:cs typeface="Times New Roman"/>
              </a:rPr>
              <a:t>Việt Nam </a:t>
            </a:r>
            <a:r>
              <a:rPr dirty="0" sz="1800">
                <a:latin typeface="Times New Roman"/>
                <a:cs typeface="Times New Roman"/>
              </a:rPr>
              <a:t>hỗ </a:t>
            </a:r>
            <a:r>
              <a:rPr dirty="0" sz="1800" spc="-5">
                <a:latin typeface="Times New Roman"/>
                <a:cs typeface="Times New Roman"/>
              </a:rPr>
              <a:t>trợ sinh </a:t>
            </a:r>
            <a:r>
              <a:rPr dirty="0" sz="1800">
                <a:latin typeface="Times New Roman"/>
                <a:cs typeface="Times New Roman"/>
              </a:rPr>
              <a:t>viên </a:t>
            </a:r>
            <a:r>
              <a:rPr dirty="0" sz="1800" spc="-5">
                <a:latin typeface="Times New Roman"/>
                <a:cs typeface="Times New Roman"/>
              </a:rPr>
              <a:t>Việt Nam </a:t>
            </a:r>
            <a:r>
              <a:rPr dirty="0" sz="1800">
                <a:latin typeface="Times New Roman"/>
                <a:cs typeface="Times New Roman"/>
              </a:rPr>
              <a:t>kém </a:t>
            </a:r>
            <a:r>
              <a:rPr dirty="0" sz="1800" spc="-5">
                <a:latin typeface="Times New Roman"/>
                <a:cs typeface="Times New Roman"/>
              </a:rPr>
              <a:t>may  mắn </a:t>
            </a:r>
            <a:r>
              <a:rPr dirty="0" sz="1800">
                <a:latin typeface="Times New Roman"/>
                <a:cs typeface="Times New Roman"/>
              </a:rPr>
              <a:t>phát </a:t>
            </a:r>
            <a:r>
              <a:rPr dirty="0" sz="1800" spc="-5">
                <a:latin typeface="Times New Roman"/>
                <a:cs typeface="Times New Roman"/>
              </a:rPr>
              <a:t>triển </a:t>
            </a:r>
            <a:r>
              <a:rPr dirty="0" sz="1800">
                <a:latin typeface="Times New Roman"/>
                <a:cs typeface="Times New Roman"/>
              </a:rPr>
              <a:t>kỹ năng nghề nghiệp </a:t>
            </a:r>
            <a:r>
              <a:rPr dirty="0" sz="1800" spc="-5">
                <a:latin typeface="Times New Roman"/>
                <a:cs typeface="Times New Roman"/>
              </a:rPr>
              <a:t>một cách </a:t>
            </a:r>
            <a:r>
              <a:rPr dirty="0" sz="1800">
                <a:latin typeface="Times New Roman"/>
                <a:cs typeface="Times New Roman"/>
              </a:rPr>
              <a:t>bền</a:t>
            </a:r>
            <a:r>
              <a:rPr dirty="0" sz="1800" spc="-1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vững.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03925" y="3269755"/>
            <a:ext cx="988060" cy="1407160"/>
            <a:chOff x="1203925" y="3269755"/>
            <a:chExt cx="988060" cy="1407160"/>
          </a:xfrm>
        </p:grpSpPr>
        <p:sp>
          <p:nvSpPr>
            <p:cNvPr id="13" name="object 13"/>
            <p:cNvSpPr/>
            <p:nvPr/>
          </p:nvSpPr>
          <p:spPr>
            <a:xfrm>
              <a:off x="1208687" y="3274518"/>
              <a:ext cx="978043" cy="13972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08687" y="3274518"/>
              <a:ext cx="978535" cy="1397635"/>
            </a:xfrm>
            <a:custGeom>
              <a:avLst/>
              <a:gdLst/>
              <a:ahLst/>
              <a:cxnLst/>
              <a:rect l="l" t="t" r="r" b="b"/>
              <a:pathLst>
                <a:path w="978535" h="1397635">
                  <a:moveTo>
                    <a:pt x="978043" y="0"/>
                  </a:moveTo>
                  <a:lnTo>
                    <a:pt x="978043" y="908198"/>
                  </a:lnTo>
                  <a:lnTo>
                    <a:pt x="489021" y="1397197"/>
                  </a:lnTo>
                  <a:lnTo>
                    <a:pt x="0" y="908198"/>
                  </a:lnTo>
                  <a:lnTo>
                    <a:pt x="0" y="0"/>
                  </a:lnTo>
                  <a:lnTo>
                    <a:pt x="489021" y="489024"/>
                  </a:lnTo>
                  <a:lnTo>
                    <a:pt x="978043" y="0"/>
                  </a:lnTo>
                  <a:close/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12102" y="3721559"/>
            <a:ext cx="7708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rebuchet MS"/>
                <a:cs typeface="Trebuchet MS"/>
              </a:rPr>
              <a:t>2019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42270" y="3189131"/>
            <a:ext cx="8707120" cy="1135380"/>
            <a:chOff x="2142270" y="3189131"/>
            <a:chExt cx="8707120" cy="1135380"/>
          </a:xfrm>
        </p:grpSpPr>
        <p:sp>
          <p:nvSpPr>
            <p:cNvPr id="17" name="object 17"/>
            <p:cNvSpPr/>
            <p:nvPr/>
          </p:nvSpPr>
          <p:spPr>
            <a:xfrm>
              <a:off x="2142270" y="3189131"/>
              <a:ext cx="8706782" cy="11348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186720" y="3205643"/>
              <a:ext cx="8618220" cy="1046480"/>
            </a:xfrm>
            <a:custGeom>
              <a:avLst/>
              <a:gdLst/>
              <a:ahLst/>
              <a:cxnLst/>
              <a:rect l="l" t="t" r="r" b="b"/>
              <a:pathLst>
                <a:path w="8618220" h="1046479">
                  <a:moveTo>
                    <a:pt x="8443558" y="1045922"/>
                  </a:moveTo>
                  <a:lnTo>
                    <a:pt x="0" y="1045922"/>
                  </a:lnTo>
                  <a:lnTo>
                    <a:pt x="9" y="0"/>
                  </a:lnTo>
                  <a:lnTo>
                    <a:pt x="8443558" y="0"/>
                  </a:lnTo>
                  <a:lnTo>
                    <a:pt x="8489899" y="6227"/>
                  </a:lnTo>
                  <a:lnTo>
                    <a:pt x="8531542" y="23800"/>
                  </a:lnTo>
                  <a:lnTo>
                    <a:pt x="8566823" y="51059"/>
                  </a:lnTo>
                  <a:lnTo>
                    <a:pt x="8594082" y="86340"/>
                  </a:lnTo>
                  <a:lnTo>
                    <a:pt x="8611655" y="127982"/>
                  </a:lnTo>
                  <a:lnTo>
                    <a:pt x="8617882" y="174324"/>
                  </a:lnTo>
                  <a:lnTo>
                    <a:pt x="8617882" y="871598"/>
                  </a:lnTo>
                  <a:lnTo>
                    <a:pt x="8604620" y="938316"/>
                  </a:lnTo>
                  <a:lnTo>
                    <a:pt x="8566832" y="994873"/>
                  </a:lnTo>
                  <a:lnTo>
                    <a:pt x="8510276" y="1032660"/>
                  </a:lnTo>
                  <a:lnTo>
                    <a:pt x="8443558" y="1045922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332118" y="3313346"/>
            <a:ext cx="8115934" cy="7950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algn="just" marL="149860" marR="5080" indent="-137795">
              <a:lnSpc>
                <a:spcPts val="1950"/>
              </a:lnSpc>
              <a:spcBef>
                <a:spcPts val="340"/>
              </a:spcBef>
              <a:buChar char="•"/>
              <a:tabLst>
                <a:tab pos="150495" algn="l"/>
              </a:tabLst>
            </a:pPr>
            <a:r>
              <a:rPr dirty="0" sz="1800" spc="-5">
                <a:latin typeface="Times New Roman"/>
                <a:cs typeface="Times New Roman"/>
              </a:rPr>
              <a:t>Mở trung tâm </a:t>
            </a:r>
            <a:r>
              <a:rPr dirty="0" sz="1800">
                <a:latin typeface="Times New Roman"/>
                <a:cs typeface="Times New Roman"/>
              </a:rPr>
              <a:t>phát </a:t>
            </a:r>
            <a:r>
              <a:rPr dirty="0" sz="1800" spc="-5">
                <a:latin typeface="Times New Roman"/>
                <a:cs typeface="Times New Roman"/>
              </a:rPr>
              <a:t>triển </a:t>
            </a:r>
            <a:r>
              <a:rPr dirty="0" sz="1800">
                <a:latin typeface="Times New Roman"/>
                <a:cs typeface="Times New Roman"/>
              </a:rPr>
              <a:t>phần </a:t>
            </a:r>
            <a:r>
              <a:rPr dirty="0" sz="1800" spc="-5">
                <a:latin typeface="Times New Roman"/>
                <a:cs typeface="Times New Roman"/>
              </a:rPr>
              <a:t>mềm mới tại thành </a:t>
            </a:r>
            <a:r>
              <a:rPr dirty="0" sz="1800">
                <a:latin typeface="Times New Roman"/>
                <a:cs typeface="Times New Roman"/>
              </a:rPr>
              <a:t>phố </a:t>
            </a:r>
            <a:r>
              <a:rPr dirty="0" sz="1800" spc="-5">
                <a:latin typeface="Times New Roman"/>
                <a:cs typeface="Times New Roman"/>
              </a:rPr>
              <a:t>Đà Nẵng </a:t>
            </a:r>
            <a:r>
              <a:rPr dirty="0" sz="1800">
                <a:latin typeface="Times New Roman"/>
                <a:cs typeface="Times New Roman"/>
              </a:rPr>
              <a:t>vào </a:t>
            </a:r>
            <a:r>
              <a:rPr dirty="0" sz="1800" spc="-5">
                <a:latin typeface="Times New Roman"/>
                <a:cs typeface="Times New Roman"/>
              </a:rPr>
              <a:t>tháng </a:t>
            </a:r>
            <a:r>
              <a:rPr dirty="0" sz="1800">
                <a:latin typeface="Times New Roman"/>
                <a:cs typeface="Times New Roman"/>
              </a:rPr>
              <a:t>12, </a:t>
            </a:r>
            <a:r>
              <a:rPr dirty="0" sz="1800" spc="-5">
                <a:latin typeface="Times New Roman"/>
                <a:cs typeface="Times New Roman"/>
              </a:rPr>
              <a:t>tập trung  </a:t>
            </a:r>
            <a:r>
              <a:rPr dirty="0" sz="1800">
                <a:latin typeface="Times New Roman"/>
                <a:cs typeface="Times New Roman"/>
              </a:rPr>
              <a:t>vào việc </a:t>
            </a:r>
            <a:r>
              <a:rPr dirty="0" sz="1800" spc="-5">
                <a:latin typeface="Times New Roman"/>
                <a:cs typeface="Times New Roman"/>
              </a:rPr>
              <a:t>mang </a:t>
            </a:r>
            <a:r>
              <a:rPr dirty="0" sz="1800">
                <a:latin typeface="Times New Roman"/>
                <a:cs typeface="Times New Roman"/>
              </a:rPr>
              <a:t>đến </a:t>
            </a:r>
            <a:r>
              <a:rPr dirty="0" sz="1800" spc="-5">
                <a:latin typeface="Times New Roman"/>
                <a:cs typeface="Times New Roman"/>
              </a:rPr>
              <a:t>cơ </a:t>
            </a:r>
            <a:r>
              <a:rPr dirty="0" sz="1800">
                <a:latin typeface="Times New Roman"/>
                <a:cs typeface="Times New Roman"/>
              </a:rPr>
              <a:t>hội việc </a:t>
            </a:r>
            <a:r>
              <a:rPr dirty="0" sz="1800" spc="-5">
                <a:latin typeface="Times New Roman"/>
                <a:cs typeface="Times New Roman"/>
              </a:rPr>
              <a:t>làm, </a:t>
            </a:r>
            <a:r>
              <a:rPr dirty="0" sz="1800">
                <a:latin typeface="Times New Roman"/>
                <a:cs typeface="Times New Roman"/>
              </a:rPr>
              <a:t>đóng góp </a:t>
            </a:r>
            <a:r>
              <a:rPr dirty="0" sz="1800" spc="-5">
                <a:latin typeface="Times New Roman"/>
                <a:cs typeface="Times New Roman"/>
              </a:rPr>
              <a:t>cho sự </a:t>
            </a:r>
            <a:r>
              <a:rPr dirty="0" sz="1800">
                <a:latin typeface="Times New Roman"/>
                <a:cs typeface="Times New Roman"/>
              </a:rPr>
              <a:t>phát </a:t>
            </a:r>
            <a:r>
              <a:rPr dirty="0" sz="1800" spc="-5">
                <a:latin typeface="Times New Roman"/>
                <a:cs typeface="Times New Roman"/>
              </a:rPr>
              <a:t>triển của cộng </a:t>
            </a:r>
            <a:r>
              <a:rPr dirty="0" sz="1800">
                <a:latin typeface="Times New Roman"/>
                <a:cs typeface="Times New Roman"/>
              </a:rPr>
              <a:t>đồng </a:t>
            </a:r>
            <a:r>
              <a:rPr dirty="0" sz="1800" spc="-5">
                <a:latin typeface="Times New Roman"/>
                <a:cs typeface="Times New Roman"/>
              </a:rPr>
              <a:t>CNTT </a:t>
            </a:r>
            <a:r>
              <a:rPr dirty="0" sz="1800">
                <a:latin typeface="Times New Roman"/>
                <a:cs typeface="Times New Roman"/>
              </a:rPr>
              <a:t>ở  </a:t>
            </a:r>
            <a:r>
              <a:rPr dirty="0" sz="1800" spc="-5">
                <a:latin typeface="Times New Roman"/>
                <a:cs typeface="Times New Roman"/>
              </a:rPr>
              <a:t>miền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Trung.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03925" y="4722828"/>
            <a:ext cx="988060" cy="1407160"/>
            <a:chOff x="1203925" y="4722828"/>
            <a:chExt cx="988060" cy="1407160"/>
          </a:xfrm>
        </p:grpSpPr>
        <p:sp>
          <p:nvSpPr>
            <p:cNvPr id="21" name="object 21"/>
            <p:cNvSpPr/>
            <p:nvPr/>
          </p:nvSpPr>
          <p:spPr>
            <a:xfrm>
              <a:off x="1208687" y="4727590"/>
              <a:ext cx="978043" cy="139720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08687" y="4727590"/>
              <a:ext cx="978535" cy="1397635"/>
            </a:xfrm>
            <a:custGeom>
              <a:avLst/>
              <a:gdLst/>
              <a:ahLst/>
              <a:cxnLst/>
              <a:rect l="l" t="t" r="r" b="b"/>
              <a:pathLst>
                <a:path w="978535" h="1397635">
                  <a:moveTo>
                    <a:pt x="978043" y="0"/>
                  </a:moveTo>
                  <a:lnTo>
                    <a:pt x="978043" y="908173"/>
                  </a:lnTo>
                  <a:lnTo>
                    <a:pt x="489021" y="1397197"/>
                  </a:lnTo>
                  <a:lnTo>
                    <a:pt x="0" y="908173"/>
                  </a:lnTo>
                  <a:lnTo>
                    <a:pt x="0" y="0"/>
                  </a:lnTo>
                  <a:lnTo>
                    <a:pt x="489021" y="489024"/>
                  </a:lnTo>
                  <a:lnTo>
                    <a:pt x="978043" y="0"/>
                  </a:lnTo>
                  <a:close/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312102" y="5174623"/>
            <a:ext cx="7708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Trebuchet MS"/>
                <a:cs typeface="Trebuchet MS"/>
              </a:rPr>
              <a:t>2020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42270" y="4474478"/>
            <a:ext cx="8707120" cy="1470660"/>
            <a:chOff x="2142270" y="4474478"/>
            <a:chExt cx="8707120" cy="1470660"/>
          </a:xfrm>
        </p:grpSpPr>
        <p:sp>
          <p:nvSpPr>
            <p:cNvPr id="25" name="object 25"/>
            <p:cNvSpPr/>
            <p:nvPr/>
          </p:nvSpPr>
          <p:spPr>
            <a:xfrm>
              <a:off x="2142270" y="4474478"/>
              <a:ext cx="8706782" cy="14702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186720" y="4490965"/>
              <a:ext cx="8618220" cy="1381760"/>
            </a:xfrm>
            <a:custGeom>
              <a:avLst/>
              <a:gdLst/>
              <a:ahLst/>
              <a:cxnLst/>
              <a:rect l="l" t="t" r="r" b="b"/>
              <a:pathLst>
                <a:path w="8618220" h="1381760">
                  <a:moveTo>
                    <a:pt x="8387658" y="1381397"/>
                  </a:moveTo>
                  <a:lnTo>
                    <a:pt x="0" y="1381397"/>
                  </a:lnTo>
                  <a:lnTo>
                    <a:pt x="14" y="0"/>
                  </a:lnTo>
                  <a:lnTo>
                    <a:pt x="8387658" y="24"/>
                  </a:lnTo>
                  <a:lnTo>
                    <a:pt x="8434056" y="4702"/>
                  </a:lnTo>
                  <a:lnTo>
                    <a:pt x="8477272" y="18117"/>
                  </a:lnTo>
                  <a:lnTo>
                    <a:pt x="8516379" y="39343"/>
                  </a:lnTo>
                  <a:lnTo>
                    <a:pt x="8550451" y="67456"/>
                  </a:lnTo>
                  <a:lnTo>
                    <a:pt x="8578564" y="101528"/>
                  </a:lnTo>
                  <a:lnTo>
                    <a:pt x="8599790" y="140635"/>
                  </a:lnTo>
                  <a:lnTo>
                    <a:pt x="8613205" y="183851"/>
                  </a:lnTo>
                  <a:lnTo>
                    <a:pt x="8617882" y="230249"/>
                  </a:lnTo>
                  <a:lnTo>
                    <a:pt x="8617882" y="1151172"/>
                  </a:lnTo>
                  <a:lnTo>
                    <a:pt x="8613419" y="1196294"/>
                  </a:lnTo>
                  <a:lnTo>
                    <a:pt x="8600361" y="1239275"/>
                  </a:lnTo>
                  <a:lnTo>
                    <a:pt x="8579207" y="1278905"/>
                  </a:lnTo>
                  <a:lnTo>
                    <a:pt x="8550458" y="1313972"/>
                  </a:lnTo>
                  <a:lnTo>
                    <a:pt x="8515391" y="1342721"/>
                  </a:lnTo>
                  <a:lnTo>
                    <a:pt x="8475761" y="1363875"/>
                  </a:lnTo>
                  <a:lnTo>
                    <a:pt x="8432779" y="1376933"/>
                  </a:lnTo>
                  <a:lnTo>
                    <a:pt x="8387658" y="1381397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332128" y="4642582"/>
            <a:ext cx="8335009" cy="1042669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49860" marR="5080" indent="-137795">
              <a:lnSpc>
                <a:spcPts val="1950"/>
              </a:lnSpc>
              <a:spcBef>
                <a:spcPts val="340"/>
              </a:spcBef>
              <a:buChar char="•"/>
              <a:tabLst>
                <a:tab pos="150495" algn="l"/>
              </a:tabLst>
            </a:pPr>
            <a:r>
              <a:rPr dirty="0" sz="1800" spc="-5">
                <a:latin typeface="Times New Roman"/>
                <a:cs typeface="Times New Roman"/>
              </a:rPr>
              <a:t>Quyên </a:t>
            </a:r>
            <a:r>
              <a:rPr dirty="0" sz="1800">
                <a:latin typeface="Times New Roman"/>
                <a:cs typeface="Times New Roman"/>
              </a:rPr>
              <a:t>góp nhu yếu phẩm </a:t>
            </a:r>
            <a:r>
              <a:rPr dirty="0" sz="1800" spc="-5">
                <a:latin typeface="Times New Roman"/>
                <a:cs typeface="Times New Roman"/>
              </a:rPr>
              <a:t>cho </a:t>
            </a:r>
            <a:r>
              <a:rPr dirty="0" sz="1800">
                <a:latin typeface="Times New Roman"/>
                <a:cs typeface="Times New Roman"/>
              </a:rPr>
              <a:t>những người nghèo ở </a:t>
            </a:r>
            <a:r>
              <a:rPr dirty="0" sz="1800" spc="-5">
                <a:latin typeface="Times New Roman"/>
                <a:cs typeface="Times New Roman"/>
              </a:rPr>
              <a:t>chùa </a:t>
            </a:r>
            <a:r>
              <a:rPr dirty="0" sz="1800">
                <a:latin typeface="Times New Roman"/>
                <a:cs typeface="Times New Roman"/>
              </a:rPr>
              <a:t>và </a:t>
            </a:r>
            <a:r>
              <a:rPr dirty="0" sz="1800" spc="-5">
                <a:latin typeface="Times New Roman"/>
                <a:cs typeface="Times New Roman"/>
              </a:rPr>
              <a:t>mái ấm, tài trợ máy tính cho  các trường trung </a:t>
            </a:r>
            <a:r>
              <a:rPr dirty="0" sz="1800">
                <a:latin typeface="Times New Roman"/>
                <a:cs typeface="Times New Roman"/>
              </a:rPr>
              <a:t>học ở vùng </a:t>
            </a:r>
            <a:r>
              <a:rPr dirty="0" sz="1800" spc="-5">
                <a:latin typeface="Times New Roman"/>
                <a:cs typeface="Times New Roman"/>
              </a:rPr>
              <a:t>sâu </a:t>
            </a:r>
            <a:r>
              <a:rPr dirty="0" sz="1800">
                <a:latin typeface="Times New Roman"/>
                <a:cs typeface="Times New Roman"/>
              </a:rPr>
              <a:t>vùng xa, </a:t>
            </a:r>
            <a:r>
              <a:rPr dirty="0" sz="1800" spc="-5">
                <a:latin typeface="Times New Roman"/>
                <a:cs typeface="Times New Roman"/>
              </a:rPr>
              <a:t>tư </a:t>
            </a:r>
            <a:r>
              <a:rPr dirty="0" sz="1800">
                <a:latin typeface="Times New Roman"/>
                <a:cs typeface="Times New Roman"/>
              </a:rPr>
              <a:t>vấn và hỗ </a:t>
            </a:r>
            <a:r>
              <a:rPr dirty="0" sz="1800" spc="-5">
                <a:latin typeface="Times New Roman"/>
                <a:cs typeface="Times New Roman"/>
              </a:rPr>
              <a:t>trợ </a:t>
            </a:r>
            <a:r>
              <a:rPr dirty="0" sz="1800">
                <a:latin typeface="Times New Roman"/>
                <a:cs typeface="Times New Roman"/>
              </a:rPr>
              <a:t>học </a:t>
            </a:r>
            <a:r>
              <a:rPr dirty="0" sz="1800" spc="-5">
                <a:latin typeface="Times New Roman"/>
                <a:cs typeface="Times New Roman"/>
              </a:rPr>
              <a:t>sinh </a:t>
            </a:r>
            <a:r>
              <a:rPr dirty="0" sz="1800">
                <a:latin typeface="Times New Roman"/>
                <a:cs typeface="Times New Roman"/>
              </a:rPr>
              <a:t>khuyết </a:t>
            </a:r>
            <a:r>
              <a:rPr dirty="0" sz="1800" spc="-5">
                <a:latin typeface="Times New Roman"/>
                <a:cs typeface="Times New Roman"/>
              </a:rPr>
              <a:t>tật, </a:t>
            </a:r>
            <a:r>
              <a:rPr dirty="0" sz="1800">
                <a:latin typeface="Times New Roman"/>
                <a:cs typeface="Times New Roman"/>
              </a:rPr>
              <a:t>và phát  </a:t>
            </a:r>
            <a:r>
              <a:rPr dirty="0" sz="1800" spc="-5">
                <a:latin typeface="Times New Roman"/>
                <a:cs typeface="Times New Roman"/>
              </a:rPr>
              <a:t>triển một </a:t>
            </a:r>
            <a:r>
              <a:rPr dirty="0" sz="1800">
                <a:latin typeface="Times New Roman"/>
                <a:cs typeface="Times New Roman"/>
              </a:rPr>
              <a:t>danh </a:t>
            </a:r>
            <a:r>
              <a:rPr dirty="0" sz="1800" spc="-5">
                <a:latin typeface="Times New Roman"/>
                <a:cs typeface="Times New Roman"/>
              </a:rPr>
              <a:t>mục </a:t>
            </a:r>
            <a:r>
              <a:rPr dirty="0" sz="1800">
                <a:latin typeface="Times New Roman"/>
                <a:cs typeface="Times New Roman"/>
              </a:rPr>
              <a:t>điện </a:t>
            </a:r>
            <a:r>
              <a:rPr dirty="0" sz="1800" spc="-5">
                <a:latin typeface="Times New Roman"/>
                <a:cs typeface="Times New Roman"/>
              </a:rPr>
              <a:t>tử </a:t>
            </a:r>
            <a:r>
              <a:rPr dirty="0" sz="1800">
                <a:latin typeface="Times New Roman"/>
                <a:cs typeface="Times New Roman"/>
              </a:rPr>
              <a:t>– </a:t>
            </a:r>
            <a:r>
              <a:rPr dirty="0" sz="1800" spc="-5">
                <a:latin typeface="Times New Roman"/>
                <a:cs typeface="Times New Roman"/>
              </a:rPr>
              <a:t>một công cụ </a:t>
            </a:r>
            <a:r>
              <a:rPr dirty="0" sz="1800">
                <a:latin typeface="Times New Roman"/>
                <a:cs typeface="Times New Roman"/>
              </a:rPr>
              <a:t>học </a:t>
            </a:r>
            <a:r>
              <a:rPr dirty="0" sz="1800" spc="-5">
                <a:latin typeface="Times New Roman"/>
                <a:cs typeface="Times New Roman"/>
              </a:rPr>
              <a:t>tập trực tuyến </a:t>
            </a:r>
            <a:r>
              <a:rPr dirty="0" sz="1800">
                <a:latin typeface="Times New Roman"/>
                <a:cs typeface="Times New Roman"/>
              </a:rPr>
              <a:t>hỗ </a:t>
            </a:r>
            <a:r>
              <a:rPr dirty="0" sz="1800" spc="-5">
                <a:latin typeface="Times New Roman"/>
                <a:cs typeface="Times New Roman"/>
              </a:rPr>
              <a:t>trợ </a:t>
            </a:r>
            <a:r>
              <a:rPr dirty="0" sz="1800">
                <a:latin typeface="Times New Roman"/>
                <a:cs typeface="Times New Roman"/>
              </a:rPr>
              <a:t>và ghi </a:t>
            </a:r>
            <a:r>
              <a:rPr dirty="0" sz="1800" spc="-5">
                <a:latin typeface="Times New Roman"/>
                <a:cs typeface="Times New Roman"/>
              </a:rPr>
              <a:t>lại </a:t>
            </a:r>
            <a:r>
              <a:rPr dirty="0" sz="1800">
                <a:latin typeface="Times New Roman"/>
                <a:cs typeface="Times New Roman"/>
              </a:rPr>
              <a:t>đánh giá  đào </a:t>
            </a:r>
            <a:r>
              <a:rPr dirty="0" sz="1800" spc="-5">
                <a:latin typeface="Times New Roman"/>
                <a:cs typeface="Times New Roman"/>
              </a:rPr>
              <a:t>tạo cho các </a:t>
            </a:r>
            <a:r>
              <a:rPr dirty="0" sz="1800">
                <a:latin typeface="Times New Roman"/>
                <a:cs typeface="Times New Roman"/>
              </a:rPr>
              <a:t>bác </a:t>
            </a:r>
            <a:r>
              <a:rPr dirty="0" sz="1800" spc="-5">
                <a:latin typeface="Times New Roman"/>
                <a:cs typeface="Times New Roman"/>
              </a:rPr>
              <a:t>sĩ trong suốt sự </a:t>
            </a:r>
            <a:r>
              <a:rPr dirty="0" sz="1800">
                <a:latin typeface="Times New Roman"/>
                <a:cs typeface="Times New Roman"/>
              </a:rPr>
              <a:t>nghiệp </a:t>
            </a:r>
            <a:r>
              <a:rPr dirty="0" sz="1800" spc="-5">
                <a:latin typeface="Times New Roman"/>
                <a:cs typeface="Times New Roman"/>
              </a:rPr>
              <a:t>của </a:t>
            </a:r>
            <a:r>
              <a:rPr dirty="0" sz="1800">
                <a:latin typeface="Times New Roman"/>
                <a:cs typeface="Times New Roman"/>
              </a:rPr>
              <a:t>họ </a:t>
            </a:r>
            <a:r>
              <a:rPr dirty="0" sz="1800" spc="-5">
                <a:latin typeface="Times New Roman"/>
                <a:cs typeface="Times New Roman"/>
              </a:rPr>
              <a:t>cho Newborns</a:t>
            </a:r>
            <a:r>
              <a:rPr dirty="0" sz="1800" spc="-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Vietnam.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3279" y="462456"/>
            <a:ext cx="9701020" cy="819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3279" y="462456"/>
            <a:ext cx="9701530" cy="820419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Times New Roman"/>
              <a:cs typeface="Times New Roman"/>
            </a:endParaRPr>
          </a:p>
          <a:p>
            <a:pPr marL="713105">
              <a:lnSpc>
                <a:spcPct val="100000"/>
              </a:lnSpc>
            </a:pPr>
            <a:r>
              <a:rPr dirty="0" sz="1800" spc="-5"/>
              <a:t>NHỮNG THÀNH TỰU </a:t>
            </a:r>
            <a:r>
              <a:rPr dirty="0" sz="1800"/>
              <a:t>– </a:t>
            </a:r>
            <a:r>
              <a:rPr dirty="0" sz="1800" spc="-5"/>
              <a:t>TẠI SAO CÔNG TY TRỞ NÊN LỚN MẠNH NHƯ</a:t>
            </a:r>
            <a:r>
              <a:rPr dirty="0" sz="1800" spc="-25"/>
              <a:t> </a:t>
            </a:r>
            <a:r>
              <a:rPr dirty="0" sz="1800" spc="-5"/>
              <a:t>VẬY?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484094" y="2057735"/>
            <a:ext cx="7885333" cy="1684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84094" y="2057735"/>
            <a:ext cx="7885430" cy="1684655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imes New Roman"/>
              <a:cs typeface="Times New Roman"/>
            </a:endParaRPr>
          </a:p>
          <a:p>
            <a:pPr marL="85090" marR="204470">
              <a:lnSpc>
                <a:spcPct val="100000"/>
              </a:lnSpc>
            </a:pPr>
            <a:r>
              <a:rPr dirty="0" sz="2000">
                <a:latin typeface="Times New Roman"/>
                <a:cs typeface="Times New Roman"/>
              </a:rPr>
              <a:t>9 năm </a:t>
            </a:r>
            <a:r>
              <a:rPr dirty="0" sz="2000" spc="-5">
                <a:latin typeface="Times New Roman"/>
                <a:cs typeface="Times New Roman"/>
              </a:rPr>
              <a:t>liền </a:t>
            </a:r>
            <a:r>
              <a:rPr dirty="0" sz="2000">
                <a:latin typeface="Times New Roman"/>
                <a:cs typeface="Times New Roman"/>
              </a:rPr>
              <a:t>nhận </a:t>
            </a:r>
            <a:r>
              <a:rPr dirty="0" sz="2000" spc="-5" b="1">
                <a:latin typeface="Times New Roman"/>
                <a:cs typeface="Times New Roman"/>
              </a:rPr>
              <a:t>Danh hiệu Sao Khuê </a:t>
            </a:r>
            <a:r>
              <a:rPr dirty="0" sz="2000" spc="-5">
                <a:latin typeface="Times New Roman"/>
                <a:cs typeface="Times New Roman"/>
              </a:rPr>
              <a:t>cho </a:t>
            </a:r>
            <a:r>
              <a:rPr dirty="0" sz="2000">
                <a:latin typeface="Times New Roman"/>
                <a:cs typeface="Times New Roman"/>
              </a:rPr>
              <a:t>hạng </a:t>
            </a:r>
            <a:r>
              <a:rPr dirty="0" sz="2000" spc="-5">
                <a:latin typeface="Times New Roman"/>
                <a:cs typeface="Times New Roman"/>
              </a:rPr>
              <a:t>mục </a:t>
            </a:r>
            <a:r>
              <a:rPr dirty="0" sz="2000">
                <a:latin typeface="Times New Roman"/>
                <a:cs typeface="Times New Roman"/>
              </a:rPr>
              <a:t>“</a:t>
            </a:r>
            <a:r>
              <a:rPr dirty="0" sz="2000" i="1">
                <a:latin typeface="Times New Roman"/>
                <a:cs typeface="Times New Roman"/>
              </a:rPr>
              <a:t>Dịch </a:t>
            </a:r>
            <a:r>
              <a:rPr dirty="0" sz="2000" spc="-5" i="1">
                <a:latin typeface="Times New Roman"/>
                <a:cs typeface="Times New Roman"/>
              </a:rPr>
              <a:t>vụ </a:t>
            </a:r>
            <a:r>
              <a:rPr dirty="0" sz="2000" i="1">
                <a:latin typeface="Times New Roman"/>
                <a:cs typeface="Times New Roman"/>
              </a:rPr>
              <a:t>gia </a:t>
            </a:r>
            <a:r>
              <a:rPr dirty="0" sz="2000" spc="-5" i="1">
                <a:latin typeface="Times New Roman"/>
                <a:cs typeface="Times New Roman"/>
              </a:rPr>
              <a:t>công  </a:t>
            </a:r>
            <a:r>
              <a:rPr dirty="0" sz="2000" spc="-5" i="1">
                <a:latin typeface="Times New Roman"/>
                <a:cs typeface="Times New Roman"/>
              </a:rPr>
              <a:t>xuất khẩu </a:t>
            </a:r>
            <a:r>
              <a:rPr dirty="0" sz="2000" i="1">
                <a:latin typeface="Times New Roman"/>
                <a:cs typeface="Times New Roman"/>
              </a:rPr>
              <a:t>phần </a:t>
            </a:r>
            <a:r>
              <a:rPr dirty="0" sz="2000" spc="-5" i="1">
                <a:latin typeface="Times New Roman"/>
                <a:cs typeface="Times New Roman"/>
              </a:rPr>
              <a:t>mềm xuất </a:t>
            </a:r>
            <a:r>
              <a:rPr dirty="0" sz="2000" spc="5" i="1">
                <a:latin typeface="Times New Roman"/>
                <a:cs typeface="Times New Roman"/>
              </a:rPr>
              <a:t>sắc</a:t>
            </a:r>
            <a:r>
              <a:rPr dirty="0" sz="2000" spc="5">
                <a:latin typeface="Times New Roman"/>
                <a:cs typeface="Times New Roman"/>
              </a:rPr>
              <a:t>” </a:t>
            </a:r>
            <a:r>
              <a:rPr dirty="0" sz="2000">
                <a:latin typeface="Times New Roman"/>
                <a:cs typeface="Times New Roman"/>
              </a:rPr>
              <a:t>và </a:t>
            </a:r>
            <a:r>
              <a:rPr dirty="0" sz="2000" spc="-5">
                <a:latin typeface="Times New Roman"/>
                <a:cs typeface="Times New Roman"/>
              </a:rPr>
              <a:t>liên tiếp </a:t>
            </a:r>
            <a:r>
              <a:rPr dirty="0" sz="2000">
                <a:latin typeface="Times New Roman"/>
                <a:cs typeface="Times New Roman"/>
              </a:rPr>
              <a:t>nằm </a:t>
            </a:r>
            <a:r>
              <a:rPr dirty="0" sz="2000" spc="-5">
                <a:latin typeface="Times New Roman"/>
                <a:cs typeface="Times New Roman"/>
              </a:rPr>
              <a:t>trong </a:t>
            </a:r>
            <a:r>
              <a:rPr dirty="0" sz="2000">
                <a:latin typeface="Times New Roman"/>
                <a:cs typeface="Times New Roman"/>
              </a:rPr>
              <a:t>danh </a:t>
            </a:r>
            <a:r>
              <a:rPr dirty="0" sz="2000" spc="-5">
                <a:latin typeface="Times New Roman"/>
                <a:cs typeface="Times New Roman"/>
              </a:rPr>
              <a:t>sách </a:t>
            </a:r>
            <a:r>
              <a:rPr dirty="0" sz="2000" b="1">
                <a:latin typeface="Times New Roman"/>
                <a:cs typeface="Times New Roman"/>
              </a:rPr>
              <a:t>50 </a:t>
            </a:r>
            <a:r>
              <a:rPr dirty="0" sz="2000" spc="-5" b="1">
                <a:latin typeface="Times New Roman"/>
                <a:cs typeface="Times New Roman"/>
              </a:rPr>
              <a:t>Doanh  Nghiệp CNTT hàng đầu </a:t>
            </a:r>
            <a:r>
              <a:rPr dirty="0" sz="2000" spc="-5">
                <a:latin typeface="Times New Roman"/>
                <a:cs typeface="Times New Roman"/>
              </a:rPr>
              <a:t>Việt</a:t>
            </a:r>
            <a:r>
              <a:rPr dirty="0" sz="2000" spc="-10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Times New Roman"/>
                <a:cs typeface="Times New Roman"/>
              </a:rPr>
              <a:t>Nam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094" y="3938742"/>
            <a:ext cx="9701020" cy="1216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84094" y="3938742"/>
            <a:ext cx="9701530" cy="1216660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182880" rIns="0" bIns="0" rtlCol="0" vert="horz">
            <a:spAutoFit/>
          </a:bodyPr>
          <a:lstStyle/>
          <a:p>
            <a:pPr algn="ctr" marL="220979" marR="215900" indent="635">
              <a:lnSpc>
                <a:spcPct val="100699"/>
              </a:lnSpc>
              <a:spcBef>
                <a:spcPts val="1440"/>
              </a:spcBef>
            </a:pPr>
            <a:r>
              <a:rPr dirty="0" sz="1800" spc="-5">
                <a:latin typeface="Times New Roman"/>
                <a:cs typeface="Times New Roman"/>
              </a:rPr>
              <a:t>Liên tiếp </a:t>
            </a:r>
            <a:r>
              <a:rPr dirty="0" sz="1800">
                <a:latin typeface="Times New Roman"/>
                <a:cs typeface="Times New Roman"/>
              </a:rPr>
              <a:t>2 năm </a:t>
            </a:r>
            <a:r>
              <a:rPr dirty="0" sz="1800" spc="-5">
                <a:latin typeface="Times New Roman"/>
                <a:cs typeface="Times New Roman"/>
              </a:rPr>
              <a:t>liền </a:t>
            </a:r>
            <a:r>
              <a:rPr dirty="0" sz="1800">
                <a:latin typeface="Times New Roman"/>
                <a:cs typeface="Times New Roman"/>
              </a:rPr>
              <a:t>2015 và 2016, </a:t>
            </a:r>
            <a:r>
              <a:rPr dirty="0" sz="1800" spc="-5">
                <a:latin typeface="Times New Roman"/>
                <a:cs typeface="Times New Roman"/>
              </a:rPr>
              <a:t>KMS Technology có mặt trong </a:t>
            </a:r>
            <a:r>
              <a:rPr dirty="0" sz="1800">
                <a:latin typeface="Times New Roman"/>
                <a:cs typeface="Times New Roman"/>
              </a:rPr>
              <a:t>danh </a:t>
            </a:r>
            <a:r>
              <a:rPr dirty="0" sz="1800" spc="-5">
                <a:latin typeface="Times New Roman"/>
                <a:cs typeface="Times New Roman"/>
              </a:rPr>
              <a:t>sách </a:t>
            </a:r>
            <a:r>
              <a:rPr dirty="0" sz="1800" b="1">
                <a:latin typeface="Times New Roman"/>
                <a:cs typeface="Times New Roman"/>
              </a:rPr>
              <a:t>100 </a:t>
            </a:r>
            <a:r>
              <a:rPr dirty="0" sz="1800" spc="-5" b="1">
                <a:latin typeface="Times New Roman"/>
                <a:cs typeface="Times New Roman"/>
              </a:rPr>
              <a:t>nơi đáng làm </a:t>
            </a:r>
            <a:r>
              <a:rPr dirty="0" sz="1800" b="1">
                <a:latin typeface="Times New Roman"/>
                <a:cs typeface="Times New Roman"/>
              </a:rPr>
              <a:t>việc  </a:t>
            </a:r>
            <a:r>
              <a:rPr dirty="0" sz="1800" spc="-5" b="1">
                <a:latin typeface="Times New Roman"/>
                <a:cs typeface="Times New Roman"/>
              </a:rPr>
              <a:t>nhất </a:t>
            </a:r>
            <a:r>
              <a:rPr dirty="0" sz="1800" spc="-5">
                <a:latin typeface="Times New Roman"/>
                <a:cs typeface="Times New Roman"/>
              </a:rPr>
              <a:t>Việt Nam, </a:t>
            </a:r>
            <a:r>
              <a:rPr dirty="0" sz="1800">
                <a:latin typeface="Times New Roman"/>
                <a:cs typeface="Times New Roman"/>
              </a:rPr>
              <a:t>bình </a:t>
            </a:r>
            <a:r>
              <a:rPr dirty="0" sz="1800" spc="-5">
                <a:latin typeface="Times New Roman"/>
                <a:cs typeface="Times New Roman"/>
              </a:rPr>
              <a:t>chọn </a:t>
            </a:r>
            <a:r>
              <a:rPr dirty="0" sz="1800">
                <a:latin typeface="Times New Roman"/>
                <a:cs typeface="Times New Roman"/>
              </a:rPr>
              <a:t>dựa </a:t>
            </a:r>
            <a:r>
              <a:rPr dirty="0" sz="1800" spc="-5">
                <a:latin typeface="Times New Roman"/>
                <a:cs typeface="Times New Roman"/>
              </a:rPr>
              <a:t>trên </a:t>
            </a:r>
            <a:r>
              <a:rPr dirty="0" sz="1800">
                <a:latin typeface="Times New Roman"/>
                <a:cs typeface="Times New Roman"/>
              </a:rPr>
              <a:t>những </a:t>
            </a:r>
            <a:r>
              <a:rPr dirty="0" sz="1800" spc="-5">
                <a:latin typeface="Times New Roman"/>
                <a:cs typeface="Times New Roman"/>
              </a:rPr>
              <a:t>tiêu chí lương, thưởng, </a:t>
            </a:r>
            <a:r>
              <a:rPr dirty="0" sz="1800">
                <a:latin typeface="Times New Roman"/>
                <a:cs typeface="Times New Roman"/>
              </a:rPr>
              <a:t>phúc </a:t>
            </a:r>
            <a:r>
              <a:rPr dirty="0" sz="1800" spc="-5">
                <a:latin typeface="Times New Roman"/>
                <a:cs typeface="Times New Roman"/>
              </a:rPr>
              <a:t>lợi; cơ </a:t>
            </a:r>
            <a:r>
              <a:rPr dirty="0" sz="1800">
                <a:latin typeface="Times New Roman"/>
                <a:cs typeface="Times New Roman"/>
              </a:rPr>
              <a:t>hội phát </a:t>
            </a:r>
            <a:r>
              <a:rPr dirty="0" sz="1800" spc="-5">
                <a:latin typeface="Times New Roman"/>
                <a:cs typeface="Times New Roman"/>
              </a:rPr>
              <a:t>triển; </a:t>
            </a:r>
            <a:r>
              <a:rPr dirty="0" sz="1800">
                <a:latin typeface="Times New Roman"/>
                <a:cs typeface="Times New Roman"/>
              </a:rPr>
              <a:t>đội ngũ  </a:t>
            </a:r>
            <a:r>
              <a:rPr dirty="0" sz="1800" spc="-5">
                <a:latin typeface="Times New Roman"/>
                <a:cs typeface="Times New Roman"/>
              </a:rPr>
              <a:t>lãnh </a:t>
            </a:r>
            <a:r>
              <a:rPr dirty="0" sz="1800">
                <a:latin typeface="Times New Roman"/>
                <a:cs typeface="Times New Roman"/>
              </a:rPr>
              <a:t>đạo; văn hóa và giá </a:t>
            </a:r>
            <a:r>
              <a:rPr dirty="0" sz="1800" spc="-5">
                <a:latin typeface="Times New Roman"/>
                <a:cs typeface="Times New Roman"/>
              </a:rPr>
              <a:t>trị; chất lượng công </a:t>
            </a:r>
            <a:r>
              <a:rPr dirty="0" sz="1800">
                <a:latin typeface="Times New Roman"/>
                <a:cs typeface="Times New Roman"/>
              </a:rPr>
              <a:t>việc và </a:t>
            </a:r>
            <a:r>
              <a:rPr dirty="0" sz="1800" spc="-5">
                <a:latin typeface="Times New Roman"/>
                <a:cs typeface="Times New Roman"/>
              </a:rPr>
              <a:t>cuộc sống; </a:t>
            </a:r>
            <a:r>
              <a:rPr dirty="0" sz="1800">
                <a:latin typeface="Times New Roman"/>
                <a:cs typeface="Times New Roman"/>
              </a:rPr>
              <a:t>danh </a:t>
            </a:r>
            <a:r>
              <a:rPr dirty="0" sz="1800" spc="-5">
                <a:latin typeface="Times New Roman"/>
                <a:cs typeface="Times New Roman"/>
              </a:rPr>
              <a:t>tiếng công</a:t>
            </a:r>
            <a:r>
              <a:rPr dirty="0" sz="1800" spc="-3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Times New Roman"/>
                <a:cs typeface="Times New Roman"/>
              </a:rPr>
              <a:t>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094" y="5352039"/>
            <a:ext cx="9680020" cy="1376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4094" y="5352039"/>
            <a:ext cx="9680575" cy="1377315"/>
          </a:xfrm>
          <a:prstGeom prst="rect">
            <a:avLst/>
          </a:prstGeom>
          <a:ln w="9524">
            <a:solidFill>
              <a:srgbClr val="93B6D1"/>
            </a:solidFill>
          </a:ln>
        </p:spPr>
        <p:txBody>
          <a:bodyPr wrap="square" lIns="0" tIns="97155" rIns="0" bIns="0" rtlCol="0" vert="horz">
            <a:spAutoFit/>
          </a:bodyPr>
          <a:lstStyle/>
          <a:p>
            <a:pPr algn="ctr" marL="202565" marR="201295">
              <a:lnSpc>
                <a:spcPct val="100000"/>
              </a:lnSpc>
              <a:spcBef>
                <a:spcPts val="765"/>
              </a:spcBef>
            </a:pPr>
            <a:r>
              <a:rPr dirty="0" sz="2000" spc="-5">
                <a:latin typeface="Times New Roman"/>
                <a:cs typeface="Times New Roman"/>
              </a:rPr>
              <a:t>Giải Thưởng </a:t>
            </a:r>
            <a:r>
              <a:rPr dirty="0" sz="2000" spc="-5" b="1">
                <a:latin typeface="Times New Roman"/>
                <a:cs typeface="Times New Roman"/>
              </a:rPr>
              <a:t>TOP ICT </a:t>
            </a:r>
            <a:r>
              <a:rPr dirty="0" sz="2000" spc="-5">
                <a:latin typeface="Times New Roman"/>
                <a:cs typeface="Times New Roman"/>
              </a:rPr>
              <a:t>Việt Nam </a:t>
            </a:r>
            <a:r>
              <a:rPr dirty="0" sz="2000">
                <a:latin typeface="Times New Roman"/>
                <a:cs typeface="Times New Roman"/>
              </a:rPr>
              <a:t>2018 do </a:t>
            </a:r>
            <a:r>
              <a:rPr dirty="0" sz="2000" spc="-5">
                <a:latin typeface="Times New Roman"/>
                <a:cs typeface="Times New Roman"/>
              </a:rPr>
              <a:t>Hội tin </a:t>
            </a:r>
            <a:r>
              <a:rPr dirty="0" sz="2000">
                <a:latin typeface="Times New Roman"/>
                <a:cs typeface="Times New Roman"/>
              </a:rPr>
              <a:t>học </a:t>
            </a:r>
            <a:r>
              <a:rPr dirty="0" sz="2000" spc="-5">
                <a:latin typeface="Times New Roman"/>
                <a:cs typeface="Times New Roman"/>
              </a:rPr>
              <a:t>TP. Hồ Chí Minh tổ chức; Gia </a:t>
            </a:r>
            <a:r>
              <a:rPr dirty="0" sz="2000">
                <a:latin typeface="Times New Roman"/>
                <a:cs typeface="Times New Roman"/>
              </a:rPr>
              <a:t>nhập  </a:t>
            </a:r>
            <a:r>
              <a:rPr dirty="0" sz="2000" spc="-5">
                <a:latin typeface="Times New Roman"/>
                <a:cs typeface="Times New Roman"/>
              </a:rPr>
              <a:t>thị trường Đà Nẵng, KMS Technology là </a:t>
            </a:r>
            <a:r>
              <a:rPr dirty="0" sz="2000" b="1">
                <a:latin typeface="Times New Roman"/>
                <a:cs typeface="Times New Roman"/>
              </a:rPr>
              <a:t>thành viên </a:t>
            </a:r>
            <a:r>
              <a:rPr dirty="0" sz="2000" spc="-5" b="1">
                <a:latin typeface="Times New Roman"/>
                <a:cs typeface="Times New Roman"/>
              </a:rPr>
              <a:t>chính </a:t>
            </a:r>
            <a:r>
              <a:rPr dirty="0" sz="2000" b="1">
                <a:latin typeface="Times New Roman"/>
                <a:cs typeface="Times New Roman"/>
              </a:rPr>
              <a:t>thức </a:t>
            </a:r>
            <a:r>
              <a:rPr dirty="0" sz="2000" spc="-5" b="1">
                <a:latin typeface="Times New Roman"/>
                <a:cs typeface="Times New Roman"/>
              </a:rPr>
              <a:t>của Hiệp Hội Doanh  Nghiệp phần </a:t>
            </a:r>
            <a:r>
              <a:rPr dirty="0" sz="2000" b="1">
                <a:latin typeface="Times New Roman"/>
                <a:cs typeface="Times New Roman"/>
              </a:rPr>
              <a:t>mềm </a:t>
            </a:r>
            <a:r>
              <a:rPr dirty="0" sz="2000" spc="-5" b="1">
                <a:latin typeface="Times New Roman"/>
                <a:cs typeface="Times New Roman"/>
              </a:rPr>
              <a:t>Đà Nẵng </a:t>
            </a:r>
            <a:r>
              <a:rPr dirty="0" sz="2000" b="1">
                <a:latin typeface="Times New Roman"/>
                <a:cs typeface="Times New Roman"/>
              </a:rPr>
              <a:t>(DSA) </a:t>
            </a:r>
            <a:r>
              <a:rPr dirty="0" sz="2000" spc="-5">
                <a:latin typeface="Times New Roman"/>
                <a:cs typeface="Times New Roman"/>
              </a:rPr>
              <a:t>từ tháng</a:t>
            </a:r>
            <a:r>
              <a:rPr dirty="0" sz="2000" spc="-25">
                <a:latin typeface="Times New Roman"/>
                <a:cs typeface="Times New Roman"/>
              </a:rPr>
              <a:t> </a:t>
            </a:r>
            <a:r>
              <a:rPr dirty="0" sz="2000">
                <a:latin typeface="Times New Roman"/>
                <a:cs typeface="Times New Roman"/>
              </a:rPr>
              <a:t>12/2019.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60935" y="0"/>
            <a:ext cx="4931039" cy="4706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6573" y="1718931"/>
            <a:ext cx="10530840" cy="4445000"/>
            <a:chOff x="846573" y="1718931"/>
            <a:chExt cx="10530840" cy="4445000"/>
          </a:xfrm>
        </p:grpSpPr>
        <p:sp>
          <p:nvSpPr>
            <p:cNvPr id="3" name="object 3"/>
            <p:cNvSpPr/>
            <p:nvPr/>
          </p:nvSpPr>
          <p:spPr>
            <a:xfrm>
              <a:off x="851335" y="1723694"/>
              <a:ext cx="10520828" cy="44353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51335" y="1723694"/>
              <a:ext cx="10521315" cy="4435475"/>
            </a:xfrm>
            <a:custGeom>
              <a:avLst/>
              <a:gdLst/>
              <a:ahLst/>
              <a:cxnLst/>
              <a:rect l="l" t="t" r="r" b="b"/>
              <a:pathLst>
                <a:path w="10521315" h="4435475">
                  <a:moveTo>
                    <a:pt x="0" y="0"/>
                  </a:moveTo>
                  <a:lnTo>
                    <a:pt x="10520841" y="0"/>
                  </a:lnTo>
                  <a:lnTo>
                    <a:pt x="10520841" y="4435343"/>
                  </a:lnTo>
                  <a:lnTo>
                    <a:pt x="0" y="443534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24360" y="1985643"/>
            <a:ext cx="10367010" cy="388112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2700" marR="13335">
              <a:lnSpc>
                <a:spcPct val="100400"/>
              </a:lnSpc>
              <a:spcBef>
                <a:spcPts val="85"/>
              </a:spcBef>
              <a:buChar char="-"/>
              <a:tabLst>
                <a:tab pos="241300" algn="l"/>
              </a:tabLst>
            </a:pPr>
            <a:r>
              <a:rPr dirty="0" sz="2800" spc="-5">
                <a:latin typeface="Times New Roman"/>
                <a:cs typeface="Times New Roman"/>
              </a:rPr>
              <a:t>Mối </a:t>
            </a:r>
            <a:r>
              <a:rPr dirty="0" sz="2800" spc="-5" b="1">
                <a:latin typeface="Times New Roman"/>
                <a:cs typeface="Times New Roman"/>
              </a:rPr>
              <a:t>quan </a:t>
            </a:r>
            <a:r>
              <a:rPr dirty="0" sz="2800" b="1">
                <a:latin typeface="Times New Roman"/>
                <a:cs typeface="Times New Roman"/>
              </a:rPr>
              <a:t>tâm </a:t>
            </a:r>
            <a:r>
              <a:rPr dirty="0" sz="2800">
                <a:latin typeface="Times New Roman"/>
                <a:cs typeface="Times New Roman"/>
              </a:rPr>
              <a:t>và </a:t>
            </a:r>
            <a:r>
              <a:rPr dirty="0" sz="2800" spc="-5" b="1">
                <a:latin typeface="Times New Roman"/>
                <a:cs typeface="Times New Roman"/>
              </a:rPr>
              <a:t>đầu </a:t>
            </a:r>
            <a:r>
              <a:rPr dirty="0" sz="2800" b="1">
                <a:latin typeface="Times New Roman"/>
                <a:cs typeface="Times New Roman"/>
              </a:rPr>
              <a:t>tư </a:t>
            </a:r>
            <a:r>
              <a:rPr dirty="0" sz="2800" spc="-5" b="1">
                <a:latin typeface="Times New Roman"/>
                <a:cs typeface="Times New Roman"/>
              </a:rPr>
              <a:t>đặc biệt </a:t>
            </a:r>
            <a:r>
              <a:rPr dirty="0" sz="2800">
                <a:latin typeface="Times New Roman"/>
                <a:cs typeface="Times New Roman"/>
              </a:rPr>
              <a:t>vào </a:t>
            </a:r>
            <a:r>
              <a:rPr dirty="0" sz="2800" spc="-5" b="1">
                <a:latin typeface="Times New Roman"/>
                <a:cs typeface="Times New Roman"/>
              </a:rPr>
              <a:t>đội ngũ </a:t>
            </a:r>
            <a:r>
              <a:rPr dirty="0" sz="2800" spc="-5">
                <a:latin typeface="Times New Roman"/>
                <a:cs typeface="Times New Roman"/>
              </a:rPr>
              <a:t>của mình, </a:t>
            </a:r>
            <a:r>
              <a:rPr dirty="0" sz="2800">
                <a:latin typeface="Times New Roman"/>
                <a:cs typeface="Times New Roman"/>
              </a:rPr>
              <a:t>đặc biệt </a:t>
            </a:r>
            <a:r>
              <a:rPr dirty="0" sz="2800" spc="-5">
                <a:latin typeface="Times New Roman"/>
                <a:cs typeface="Times New Roman"/>
              </a:rPr>
              <a:t>là  các </a:t>
            </a:r>
            <a:r>
              <a:rPr dirty="0" sz="2800">
                <a:latin typeface="Times New Roman"/>
                <a:cs typeface="Times New Roman"/>
              </a:rPr>
              <a:t>nhân </a:t>
            </a:r>
            <a:r>
              <a:rPr dirty="0" sz="2800" spc="-5">
                <a:latin typeface="Times New Roman"/>
                <a:cs typeface="Times New Roman"/>
              </a:rPr>
              <a:t>tài công </a:t>
            </a:r>
            <a:r>
              <a:rPr dirty="0" sz="2800">
                <a:latin typeface="Times New Roman"/>
                <a:cs typeface="Times New Roman"/>
              </a:rPr>
              <a:t>nghệ </a:t>
            </a:r>
            <a:r>
              <a:rPr dirty="0" sz="2800" spc="-5">
                <a:latin typeface="Times New Roman"/>
                <a:cs typeface="Times New Roman"/>
              </a:rPr>
              <a:t>thông</a:t>
            </a:r>
            <a:r>
              <a:rPr dirty="0" sz="2800" spc="-1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tin.</a:t>
            </a:r>
            <a:endParaRPr sz="2800">
              <a:latin typeface="Times New Roman"/>
              <a:cs typeface="Times New Roman"/>
            </a:endParaRPr>
          </a:p>
          <a:p>
            <a:pPr algn="just" marL="235585" indent="-223520">
              <a:lnSpc>
                <a:spcPct val="100000"/>
              </a:lnSpc>
              <a:spcBef>
                <a:spcPts val="15"/>
              </a:spcBef>
              <a:buChar char="-"/>
              <a:tabLst>
                <a:tab pos="236220" algn="l"/>
              </a:tabLst>
            </a:pPr>
            <a:r>
              <a:rPr dirty="0" sz="2800" spc="-5">
                <a:latin typeface="Times New Roman"/>
                <a:cs typeface="Times New Roman"/>
              </a:rPr>
              <a:t>Đặt</a:t>
            </a:r>
            <a:r>
              <a:rPr dirty="0" sz="2800" spc="114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ra</a:t>
            </a:r>
            <a:r>
              <a:rPr dirty="0" sz="2800" spc="114">
                <a:latin typeface="Times New Roman"/>
                <a:cs typeface="Times New Roman"/>
              </a:rPr>
              <a:t> </a:t>
            </a:r>
            <a:r>
              <a:rPr dirty="0" sz="2800">
                <a:latin typeface="Times New Roman"/>
                <a:cs typeface="Times New Roman"/>
              </a:rPr>
              <a:t>những</a:t>
            </a:r>
            <a:r>
              <a:rPr dirty="0" sz="2800" spc="120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con</a:t>
            </a:r>
            <a:r>
              <a:rPr dirty="0" sz="2800" spc="11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đường</a:t>
            </a:r>
            <a:r>
              <a:rPr dirty="0" sz="2800" spc="114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phát</a:t>
            </a:r>
            <a:r>
              <a:rPr dirty="0" sz="2800" spc="12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triển</a:t>
            </a:r>
            <a:r>
              <a:rPr dirty="0" sz="2800" spc="114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sự</a:t>
            </a:r>
            <a:r>
              <a:rPr dirty="0" sz="2800" spc="114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nghiệp</a:t>
            </a:r>
            <a:r>
              <a:rPr dirty="0" sz="2800" spc="114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cụ</a:t>
            </a:r>
            <a:r>
              <a:rPr dirty="0" sz="2800" spc="11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thể</a:t>
            </a:r>
            <a:r>
              <a:rPr dirty="0" sz="2800" spc="155" b="1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cho</a:t>
            </a:r>
            <a:r>
              <a:rPr dirty="0" sz="2800" spc="130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nhân</a:t>
            </a:r>
            <a:r>
              <a:rPr dirty="0" sz="2800" spc="114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viên</a:t>
            </a:r>
            <a:endParaRPr sz="2800">
              <a:latin typeface="Times New Roman"/>
              <a:cs typeface="Times New Roman"/>
            </a:endParaRPr>
          </a:p>
          <a:p>
            <a:pPr algn="just" marL="12700">
              <a:lnSpc>
                <a:spcPct val="100000"/>
              </a:lnSpc>
              <a:spcBef>
                <a:spcPts val="15"/>
              </a:spcBef>
            </a:pPr>
            <a:r>
              <a:rPr dirty="0" sz="2800" spc="-5">
                <a:latin typeface="Times New Roman"/>
                <a:cs typeface="Times New Roman"/>
              </a:rPr>
              <a:t>của</a:t>
            </a:r>
            <a:r>
              <a:rPr dirty="0" sz="2800" spc="-10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mình.</a:t>
            </a:r>
            <a:endParaRPr sz="2800">
              <a:latin typeface="Times New Roman"/>
              <a:cs typeface="Times New Roman"/>
            </a:endParaRPr>
          </a:p>
          <a:p>
            <a:pPr algn="just" marL="12700" marR="15240">
              <a:lnSpc>
                <a:spcPct val="100400"/>
              </a:lnSpc>
              <a:buChar char="-"/>
              <a:tabLst>
                <a:tab pos="252729" algn="l"/>
              </a:tabLst>
            </a:pPr>
            <a:r>
              <a:rPr dirty="0" sz="2800" spc="-5">
                <a:latin typeface="Times New Roman"/>
                <a:cs typeface="Times New Roman"/>
              </a:rPr>
              <a:t>KMS Technology </a:t>
            </a:r>
            <a:r>
              <a:rPr dirty="0" sz="2800" spc="-5" b="1">
                <a:latin typeface="Times New Roman"/>
                <a:cs typeface="Times New Roman"/>
              </a:rPr>
              <a:t>khuyến khích </a:t>
            </a:r>
            <a:r>
              <a:rPr dirty="0" sz="2800">
                <a:latin typeface="Times New Roman"/>
                <a:cs typeface="Times New Roman"/>
              </a:rPr>
              <a:t>nhân viên </a:t>
            </a:r>
            <a:r>
              <a:rPr dirty="0" sz="2800" b="1">
                <a:latin typeface="Times New Roman"/>
                <a:cs typeface="Times New Roman"/>
              </a:rPr>
              <a:t>tham gia </a:t>
            </a:r>
            <a:r>
              <a:rPr dirty="0" sz="2800" spc="-5" b="1">
                <a:latin typeface="Times New Roman"/>
                <a:cs typeface="Times New Roman"/>
              </a:rPr>
              <a:t>các hoạt động  ngoại khóa </a:t>
            </a:r>
            <a:r>
              <a:rPr dirty="0" sz="2800" b="1">
                <a:latin typeface="Times New Roman"/>
                <a:cs typeface="Times New Roman"/>
              </a:rPr>
              <a:t>trên tinh thần vui vẻ và </a:t>
            </a:r>
            <a:r>
              <a:rPr dirty="0" sz="2800" spc="-5" b="1">
                <a:latin typeface="Times New Roman"/>
                <a:cs typeface="Times New Roman"/>
              </a:rPr>
              <a:t>sẻ</a:t>
            </a:r>
            <a:r>
              <a:rPr dirty="0" sz="2800" spc="-20" b="1">
                <a:latin typeface="Times New Roman"/>
                <a:cs typeface="Times New Roman"/>
              </a:rPr>
              <a:t> </a:t>
            </a:r>
            <a:r>
              <a:rPr dirty="0" sz="2800" spc="-5" b="1">
                <a:latin typeface="Times New Roman"/>
                <a:cs typeface="Times New Roman"/>
              </a:rPr>
              <a:t>chia.</a:t>
            </a:r>
            <a:endParaRPr sz="2800">
              <a:latin typeface="Times New Roman"/>
              <a:cs typeface="Times New Roman"/>
            </a:endParaRPr>
          </a:p>
          <a:p>
            <a:pPr algn="just" marL="12700" marR="12065">
              <a:lnSpc>
                <a:spcPct val="100400"/>
              </a:lnSpc>
              <a:spcBef>
                <a:spcPts val="5"/>
              </a:spcBef>
              <a:buChar char="-"/>
              <a:tabLst>
                <a:tab pos="247650" algn="l"/>
              </a:tabLst>
            </a:pPr>
            <a:r>
              <a:rPr dirty="0" sz="2800" spc="-10">
                <a:latin typeface="Times New Roman"/>
                <a:cs typeface="Times New Roman"/>
              </a:rPr>
              <a:t>Cam </a:t>
            </a:r>
            <a:r>
              <a:rPr dirty="0" sz="2800">
                <a:latin typeface="Times New Roman"/>
                <a:cs typeface="Times New Roman"/>
              </a:rPr>
              <a:t>kết </a:t>
            </a:r>
            <a:r>
              <a:rPr dirty="0" sz="2800" spc="-5" b="1">
                <a:latin typeface="Times New Roman"/>
                <a:cs typeface="Times New Roman"/>
              </a:rPr>
              <a:t>phát </a:t>
            </a:r>
            <a:r>
              <a:rPr dirty="0" sz="2800" b="1">
                <a:latin typeface="Times New Roman"/>
                <a:cs typeface="Times New Roman"/>
              </a:rPr>
              <a:t>triển </a:t>
            </a:r>
            <a:r>
              <a:rPr dirty="0" sz="2800" spc="-5" b="1">
                <a:latin typeface="Times New Roman"/>
                <a:cs typeface="Times New Roman"/>
              </a:rPr>
              <a:t>công </a:t>
            </a:r>
            <a:r>
              <a:rPr dirty="0" sz="2800" b="1">
                <a:latin typeface="Times New Roman"/>
                <a:cs typeface="Times New Roman"/>
              </a:rPr>
              <a:t>ty </a:t>
            </a:r>
            <a:r>
              <a:rPr dirty="0" sz="2800">
                <a:latin typeface="Times New Roman"/>
                <a:cs typeface="Times New Roman"/>
              </a:rPr>
              <a:t>dựa hoàn </a:t>
            </a:r>
            <a:r>
              <a:rPr dirty="0" sz="2800" spc="-5">
                <a:latin typeface="Times New Roman"/>
                <a:cs typeface="Times New Roman"/>
              </a:rPr>
              <a:t>toàn </a:t>
            </a:r>
            <a:r>
              <a:rPr dirty="0" sz="2800">
                <a:latin typeface="Times New Roman"/>
                <a:cs typeface="Times New Roman"/>
              </a:rPr>
              <a:t>vào việc </a:t>
            </a:r>
            <a:r>
              <a:rPr dirty="0" sz="2800" b="1">
                <a:latin typeface="Times New Roman"/>
                <a:cs typeface="Times New Roman"/>
              </a:rPr>
              <a:t>mang </a:t>
            </a:r>
            <a:r>
              <a:rPr dirty="0" sz="2800" spc="-5" b="1">
                <a:latin typeface="Times New Roman"/>
                <a:cs typeface="Times New Roman"/>
              </a:rPr>
              <a:t>lại </a:t>
            </a:r>
            <a:r>
              <a:rPr dirty="0" sz="2800" b="1">
                <a:latin typeface="Times New Roman"/>
                <a:cs typeface="Times New Roman"/>
              </a:rPr>
              <a:t>thành  </a:t>
            </a:r>
            <a:r>
              <a:rPr dirty="0" sz="2800" spc="-5" b="1">
                <a:latin typeface="Times New Roman"/>
                <a:cs typeface="Times New Roman"/>
              </a:rPr>
              <a:t>công cho nhân </a:t>
            </a:r>
            <a:r>
              <a:rPr dirty="0" sz="2800" b="1">
                <a:latin typeface="Times New Roman"/>
                <a:cs typeface="Times New Roman"/>
              </a:rPr>
              <a:t>viên và </a:t>
            </a:r>
            <a:r>
              <a:rPr dirty="0" sz="2800" spc="-5" b="1">
                <a:latin typeface="Times New Roman"/>
                <a:cs typeface="Times New Roman"/>
              </a:rPr>
              <a:t>khách hàng </a:t>
            </a:r>
            <a:r>
              <a:rPr dirty="0" sz="2800">
                <a:latin typeface="Times New Roman"/>
                <a:cs typeface="Times New Roman"/>
              </a:rPr>
              <a:t>và </a:t>
            </a:r>
            <a:r>
              <a:rPr dirty="0" sz="2800" spc="-5">
                <a:latin typeface="Times New Roman"/>
                <a:cs typeface="Times New Roman"/>
              </a:rPr>
              <a:t>sự </a:t>
            </a:r>
            <a:r>
              <a:rPr dirty="0" sz="2800" spc="-5" b="1">
                <a:latin typeface="Times New Roman"/>
                <a:cs typeface="Times New Roman"/>
              </a:rPr>
              <a:t>chính </a:t>
            </a:r>
            <a:r>
              <a:rPr dirty="0" sz="2800" b="1">
                <a:latin typeface="Times New Roman"/>
                <a:cs typeface="Times New Roman"/>
              </a:rPr>
              <a:t>trực </a:t>
            </a:r>
            <a:r>
              <a:rPr dirty="0" sz="2800" spc="-5">
                <a:latin typeface="Times New Roman"/>
                <a:cs typeface="Times New Roman"/>
              </a:rPr>
              <a:t>trong thực </a:t>
            </a:r>
            <a:r>
              <a:rPr dirty="0" sz="2800">
                <a:latin typeface="Times New Roman"/>
                <a:cs typeface="Times New Roman"/>
              </a:rPr>
              <a:t>hiện  </a:t>
            </a:r>
            <a:r>
              <a:rPr dirty="0" sz="2800" spc="-5" b="1">
                <a:latin typeface="Times New Roman"/>
                <a:cs typeface="Times New Roman"/>
              </a:rPr>
              <a:t>cam kết </a:t>
            </a:r>
            <a:r>
              <a:rPr dirty="0" sz="2800" spc="-5">
                <a:latin typeface="Times New Roman"/>
                <a:cs typeface="Times New Roman"/>
              </a:rPr>
              <a:t>của</a:t>
            </a:r>
            <a:r>
              <a:rPr dirty="0" sz="2800" spc="5">
                <a:latin typeface="Times New Roman"/>
                <a:cs typeface="Times New Roman"/>
              </a:rPr>
              <a:t> </a:t>
            </a:r>
            <a:r>
              <a:rPr dirty="0" sz="2800" spc="-5">
                <a:latin typeface="Times New Roman"/>
                <a:cs typeface="Times New Roman"/>
              </a:rPr>
              <a:t>mình.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80435" y="557048"/>
            <a:ext cx="7262625" cy="767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80435" y="557048"/>
            <a:ext cx="7263130" cy="767715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190500" rIns="0" bIns="0" rtlCol="0" vert="horz">
            <a:spAutoFit/>
          </a:bodyPr>
          <a:lstStyle/>
          <a:p>
            <a:pPr marL="536575">
              <a:lnSpc>
                <a:spcPct val="100000"/>
              </a:lnSpc>
              <a:spcBef>
                <a:spcPts val="1500"/>
              </a:spcBef>
            </a:pPr>
            <a:r>
              <a:rPr dirty="0" sz="2400" spc="-5"/>
              <a:t>LÝ DO CÔNG TY PHÁT TRIỂN LỚN</a:t>
            </a:r>
            <a:r>
              <a:rPr dirty="0" sz="2400" spc="-40"/>
              <a:t> </a:t>
            </a:r>
            <a:r>
              <a:rPr dirty="0" sz="2400" spc="-5"/>
              <a:t>MẠNH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2262" y="322861"/>
            <a:ext cx="8439793" cy="777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262" y="322861"/>
            <a:ext cx="8440420" cy="777875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195580" rIns="0" bIns="0" rtlCol="0" vert="horz">
            <a:spAutoFit/>
          </a:bodyPr>
          <a:lstStyle/>
          <a:p>
            <a:pPr marL="466090">
              <a:lnSpc>
                <a:spcPct val="100000"/>
              </a:lnSpc>
              <a:spcBef>
                <a:spcPts val="1540"/>
              </a:spcBef>
            </a:pPr>
            <a:r>
              <a:rPr dirty="0" sz="2400" spc="-5"/>
              <a:t>MÔI TRƯỜNG LÀM VIỆC CỦA KMS</a:t>
            </a:r>
            <a:r>
              <a:rPr dirty="0" sz="2400" spc="-40"/>
              <a:t> </a:t>
            </a:r>
            <a:r>
              <a:rPr dirty="0" sz="2400" spc="-5"/>
              <a:t>TECHNOLOGY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1277499" y="1382599"/>
            <a:ext cx="4508500" cy="2469515"/>
            <a:chOff x="1277499" y="1382599"/>
            <a:chExt cx="4508500" cy="2469515"/>
          </a:xfrm>
        </p:grpSpPr>
        <p:sp>
          <p:nvSpPr>
            <p:cNvPr id="5" name="object 5"/>
            <p:cNvSpPr/>
            <p:nvPr/>
          </p:nvSpPr>
          <p:spPr>
            <a:xfrm>
              <a:off x="1282262" y="1387362"/>
              <a:ext cx="4498430" cy="24594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70764" y="3436868"/>
              <a:ext cx="410209" cy="410209"/>
            </a:xfrm>
            <a:custGeom>
              <a:avLst/>
              <a:gdLst/>
              <a:ahLst/>
              <a:cxnLst/>
              <a:rect l="l" t="t" r="r" b="b"/>
              <a:pathLst>
                <a:path w="410210" h="410210">
                  <a:moveTo>
                    <a:pt x="0" y="409899"/>
                  </a:moveTo>
                  <a:lnTo>
                    <a:pt x="81974" y="81974"/>
                  </a:lnTo>
                  <a:lnTo>
                    <a:pt x="409924" y="0"/>
                  </a:lnTo>
                  <a:lnTo>
                    <a:pt x="0" y="40989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82262" y="1387362"/>
              <a:ext cx="4498975" cy="2459990"/>
            </a:xfrm>
            <a:custGeom>
              <a:avLst/>
              <a:gdLst/>
              <a:ahLst/>
              <a:cxnLst/>
              <a:rect l="l" t="t" r="r" b="b"/>
              <a:pathLst>
                <a:path w="4498975" h="2459990">
                  <a:moveTo>
                    <a:pt x="4088501" y="2459405"/>
                  </a:moveTo>
                  <a:lnTo>
                    <a:pt x="4170476" y="2131480"/>
                  </a:lnTo>
                  <a:lnTo>
                    <a:pt x="4498425" y="2049505"/>
                  </a:lnTo>
                  <a:lnTo>
                    <a:pt x="4088501" y="2459405"/>
                  </a:lnTo>
                  <a:lnTo>
                    <a:pt x="0" y="2459405"/>
                  </a:lnTo>
                  <a:lnTo>
                    <a:pt x="0" y="0"/>
                  </a:lnTo>
                  <a:lnTo>
                    <a:pt x="4498425" y="0"/>
                  </a:lnTo>
                  <a:lnTo>
                    <a:pt x="4498425" y="2049505"/>
                  </a:lnTo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372450" y="1844297"/>
            <a:ext cx="4311650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ctr" marL="12065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latin typeface="Times New Roman"/>
                <a:cs typeface="Times New Roman"/>
              </a:rPr>
              <a:t>Cởi mở, </a:t>
            </a:r>
            <a:r>
              <a:rPr dirty="0" sz="2400">
                <a:latin typeface="Times New Roman"/>
                <a:cs typeface="Times New Roman"/>
              </a:rPr>
              <a:t>năng động, </a:t>
            </a:r>
            <a:r>
              <a:rPr dirty="0" sz="2400" spc="-5">
                <a:latin typeface="Times New Roman"/>
                <a:cs typeface="Times New Roman"/>
              </a:rPr>
              <a:t>chuyên</a:t>
            </a:r>
            <a:r>
              <a:rPr dirty="0" sz="2400" spc="-9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nghiệp  và </a:t>
            </a:r>
            <a:r>
              <a:rPr dirty="0" sz="2400" spc="-5">
                <a:latin typeface="Times New Roman"/>
                <a:cs typeface="Times New Roman"/>
              </a:rPr>
              <a:t>tạo tâm lý thoải mái </a:t>
            </a:r>
            <a:r>
              <a:rPr dirty="0" sz="2400">
                <a:latin typeface="Times New Roman"/>
                <a:cs typeface="Times New Roman"/>
              </a:rPr>
              <a:t>nhất </a:t>
            </a:r>
            <a:r>
              <a:rPr dirty="0" sz="2400" spc="-5">
                <a:latin typeface="Times New Roman"/>
                <a:cs typeface="Times New Roman"/>
              </a:rPr>
              <a:t>cho  mỗi </a:t>
            </a:r>
            <a:r>
              <a:rPr dirty="0" sz="2400">
                <a:latin typeface="Times New Roman"/>
                <a:cs typeface="Times New Roman"/>
              </a:rPr>
              <a:t>nhân viên </a:t>
            </a:r>
            <a:r>
              <a:rPr dirty="0" sz="2400" spc="-5">
                <a:latin typeface="Times New Roman"/>
                <a:cs typeface="Times New Roman"/>
              </a:rPr>
              <a:t>của</a:t>
            </a:r>
            <a:r>
              <a:rPr dirty="0" sz="2400" spc="-3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mình.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77499" y="4157929"/>
            <a:ext cx="9531985" cy="971550"/>
            <a:chOff x="1277499" y="4157929"/>
            <a:chExt cx="9531985" cy="971550"/>
          </a:xfrm>
        </p:grpSpPr>
        <p:sp>
          <p:nvSpPr>
            <p:cNvPr id="10" name="object 10"/>
            <p:cNvSpPr/>
            <p:nvPr/>
          </p:nvSpPr>
          <p:spPr>
            <a:xfrm>
              <a:off x="1282262" y="4162691"/>
              <a:ext cx="9522341" cy="9616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644328" y="4964115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4">
                  <a:moveTo>
                    <a:pt x="0" y="160274"/>
                  </a:moveTo>
                  <a:lnTo>
                    <a:pt x="32049" y="32049"/>
                  </a:lnTo>
                  <a:lnTo>
                    <a:pt x="160274" y="0"/>
                  </a:lnTo>
                  <a:lnTo>
                    <a:pt x="0" y="16027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82262" y="4162691"/>
              <a:ext cx="9522460" cy="962025"/>
            </a:xfrm>
            <a:custGeom>
              <a:avLst/>
              <a:gdLst/>
              <a:ahLst/>
              <a:cxnLst/>
              <a:rect l="l" t="t" r="r" b="b"/>
              <a:pathLst>
                <a:path w="9522460" h="962025">
                  <a:moveTo>
                    <a:pt x="9362066" y="961698"/>
                  </a:moveTo>
                  <a:lnTo>
                    <a:pt x="9394116" y="833473"/>
                  </a:lnTo>
                  <a:lnTo>
                    <a:pt x="9522340" y="801423"/>
                  </a:lnTo>
                  <a:lnTo>
                    <a:pt x="9362066" y="961698"/>
                  </a:lnTo>
                  <a:lnTo>
                    <a:pt x="0" y="961698"/>
                  </a:lnTo>
                  <a:lnTo>
                    <a:pt x="0" y="0"/>
                  </a:lnTo>
                  <a:lnTo>
                    <a:pt x="9522340" y="0"/>
                  </a:lnTo>
                  <a:lnTo>
                    <a:pt x="9522340" y="801423"/>
                  </a:lnTo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277499" y="5323976"/>
            <a:ext cx="9531985" cy="1329055"/>
            <a:chOff x="1277499" y="5323976"/>
            <a:chExt cx="9531985" cy="1329055"/>
          </a:xfrm>
        </p:grpSpPr>
        <p:sp>
          <p:nvSpPr>
            <p:cNvPr id="14" name="object 14"/>
            <p:cNvSpPr/>
            <p:nvPr/>
          </p:nvSpPr>
          <p:spPr>
            <a:xfrm>
              <a:off x="1282262" y="5328739"/>
              <a:ext cx="9522341" cy="13190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584778" y="6427937"/>
              <a:ext cx="220345" cy="220345"/>
            </a:xfrm>
            <a:custGeom>
              <a:avLst/>
              <a:gdLst/>
              <a:ahLst/>
              <a:cxnLst/>
              <a:rect l="l" t="t" r="r" b="b"/>
              <a:pathLst>
                <a:path w="220345" h="220345">
                  <a:moveTo>
                    <a:pt x="0" y="219849"/>
                  </a:moveTo>
                  <a:lnTo>
                    <a:pt x="43949" y="43974"/>
                  </a:lnTo>
                  <a:lnTo>
                    <a:pt x="219824" y="0"/>
                  </a:lnTo>
                  <a:lnTo>
                    <a:pt x="0" y="21984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82262" y="5328739"/>
              <a:ext cx="9522460" cy="1319530"/>
            </a:xfrm>
            <a:custGeom>
              <a:avLst/>
              <a:gdLst/>
              <a:ahLst/>
              <a:cxnLst/>
              <a:rect l="l" t="t" r="r" b="b"/>
              <a:pathLst>
                <a:path w="9522460" h="1319529">
                  <a:moveTo>
                    <a:pt x="9302516" y="1319047"/>
                  </a:moveTo>
                  <a:lnTo>
                    <a:pt x="9346466" y="1143172"/>
                  </a:lnTo>
                  <a:lnTo>
                    <a:pt x="9522340" y="1099197"/>
                  </a:lnTo>
                  <a:lnTo>
                    <a:pt x="9302516" y="1319047"/>
                  </a:lnTo>
                  <a:lnTo>
                    <a:pt x="0" y="1319047"/>
                  </a:lnTo>
                  <a:lnTo>
                    <a:pt x="0" y="0"/>
                  </a:lnTo>
                  <a:lnTo>
                    <a:pt x="9522340" y="0"/>
                  </a:lnTo>
                  <a:lnTo>
                    <a:pt x="9522340" y="1099197"/>
                  </a:lnTo>
                </a:path>
              </a:pathLst>
            </a:custGeom>
            <a:ln w="9524">
              <a:solidFill>
                <a:srgbClr val="93B6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502576" y="4357540"/>
            <a:ext cx="9060815" cy="1887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Times New Roman"/>
                <a:cs typeface="Times New Roman"/>
              </a:rPr>
              <a:t>Đầy </a:t>
            </a:r>
            <a:r>
              <a:rPr dirty="0" sz="2400">
                <a:latin typeface="Times New Roman"/>
                <a:cs typeface="Times New Roman"/>
              </a:rPr>
              <a:t>đủ </a:t>
            </a:r>
            <a:r>
              <a:rPr dirty="0" sz="2400" spc="-5">
                <a:latin typeface="Times New Roman"/>
                <a:cs typeface="Times New Roman"/>
              </a:rPr>
              <a:t>trang thiết </a:t>
            </a:r>
            <a:r>
              <a:rPr dirty="0" sz="2400">
                <a:latin typeface="Times New Roman"/>
                <a:cs typeface="Times New Roman"/>
              </a:rPr>
              <a:t>bị </a:t>
            </a:r>
            <a:r>
              <a:rPr dirty="0" sz="2400" spc="-5">
                <a:latin typeface="Times New Roman"/>
                <a:cs typeface="Times New Roman"/>
              </a:rPr>
              <a:t>cần thiết </a:t>
            </a:r>
            <a:r>
              <a:rPr dirty="0" sz="2400">
                <a:latin typeface="Times New Roman"/>
                <a:cs typeface="Times New Roman"/>
              </a:rPr>
              <a:t>phục vụ </a:t>
            </a:r>
            <a:r>
              <a:rPr dirty="0" sz="2400" spc="-5">
                <a:latin typeface="Times New Roman"/>
                <a:cs typeface="Times New Roman"/>
              </a:rPr>
              <a:t>công </a:t>
            </a:r>
            <a:r>
              <a:rPr dirty="0" sz="2400">
                <a:latin typeface="Times New Roman"/>
                <a:cs typeface="Times New Roman"/>
              </a:rPr>
              <a:t>việc </a:t>
            </a:r>
            <a:r>
              <a:rPr dirty="0" sz="2400" spc="-5">
                <a:latin typeface="Times New Roman"/>
                <a:cs typeface="Times New Roman"/>
              </a:rPr>
              <a:t>theo tiêu chuẩn toàn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cầu.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76835" marR="54610">
              <a:lnSpc>
                <a:spcPts val="2850"/>
              </a:lnSpc>
            </a:pPr>
            <a:r>
              <a:rPr dirty="0" sz="2400" spc="-5">
                <a:latin typeface="Times New Roman"/>
                <a:cs typeface="Times New Roman"/>
              </a:rPr>
              <a:t>Chú trọng </a:t>
            </a:r>
            <a:r>
              <a:rPr dirty="0" sz="2400">
                <a:latin typeface="Times New Roman"/>
                <a:cs typeface="Times New Roman"/>
              </a:rPr>
              <a:t>xây dựng văn hóa doanh nghiệp hài hòa với </a:t>
            </a:r>
            <a:r>
              <a:rPr dirty="0" sz="2400" spc="-5">
                <a:latin typeface="Times New Roman"/>
                <a:cs typeface="Times New Roman"/>
              </a:rPr>
              <a:t>các </a:t>
            </a:r>
            <a:r>
              <a:rPr dirty="0" sz="2400">
                <a:latin typeface="Times New Roman"/>
                <a:cs typeface="Times New Roman"/>
              </a:rPr>
              <a:t>hoạt động</a:t>
            </a:r>
            <a:r>
              <a:rPr dirty="0" sz="2400" spc="-8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đào  </a:t>
            </a:r>
            <a:r>
              <a:rPr dirty="0" sz="2400" spc="-5">
                <a:latin typeface="Times New Roman"/>
                <a:cs typeface="Times New Roman"/>
              </a:rPr>
              <a:t>tạo, </a:t>
            </a:r>
            <a:r>
              <a:rPr dirty="0" sz="2400">
                <a:latin typeface="Times New Roman"/>
                <a:cs typeface="Times New Roman"/>
              </a:rPr>
              <a:t>phát </a:t>
            </a:r>
            <a:r>
              <a:rPr dirty="0" sz="2400" spc="-5">
                <a:latin typeface="Times New Roman"/>
                <a:cs typeface="Times New Roman"/>
              </a:rPr>
              <a:t>triển con </a:t>
            </a:r>
            <a:r>
              <a:rPr dirty="0" sz="2400">
                <a:latin typeface="Times New Roman"/>
                <a:cs typeface="Times New Roman"/>
              </a:rPr>
              <a:t>người, </a:t>
            </a:r>
            <a:r>
              <a:rPr dirty="0" sz="2400" spc="-5">
                <a:latin typeface="Times New Roman"/>
                <a:cs typeface="Times New Roman"/>
              </a:rPr>
              <a:t>sinh </a:t>
            </a:r>
            <a:r>
              <a:rPr dirty="0" sz="2400">
                <a:latin typeface="Times New Roman"/>
                <a:cs typeface="Times New Roman"/>
              </a:rPr>
              <a:t>hoạt nội bộ và </a:t>
            </a:r>
            <a:r>
              <a:rPr dirty="0" sz="2400" spc="-5">
                <a:latin typeface="Times New Roman"/>
                <a:cs typeface="Times New Roman"/>
              </a:rPr>
              <a:t>tham </a:t>
            </a:r>
            <a:r>
              <a:rPr dirty="0" sz="2400">
                <a:latin typeface="Times New Roman"/>
                <a:cs typeface="Times New Roman"/>
              </a:rPr>
              <a:t>gia </a:t>
            </a:r>
            <a:r>
              <a:rPr dirty="0" sz="2400" spc="-5">
                <a:latin typeface="Times New Roman"/>
                <a:cs typeface="Times New Roman"/>
              </a:rPr>
              <a:t>cộng </a:t>
            </a:r>
            <a:r>
              <a:rPr dirty="0" sz="2400">
                <a:latin typeface="Times New Roman"/>
                <a:cs typeface="Times New Roman"/>
              </a:rPr>
              <a:t>đồng </a:t>
            </a:r>
            <a:r>
              <a:rPr dirty="0" sz="2400" spc="-5">
                <a:latin typeface="Times New Roman"/>
                <a:cs typeface="Times New Roman"/>
              </a:rPr>
              <a:t>sôi</a:t>
            </a:r>
            <a:r>
              <a:rPr dirty="0" sz="2400" spc="-70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nổi.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95687" y="1387372"/>
            <a:ext cx="4204116" cy="25709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3582" y="1082565"/>
            <a:ext cx="10058380" cy="872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3582" y="1082565"/>
            <a:ext cx="10058400" cy="872490"/>
          </a:xfrm>
          <a:prstGeom prst="rect"/>
          <a:ln w="9524">
            <a:solidFill>
              <a:srgbClr val="93B6D1"/>
            </a:solidFill>
          </a:ln>
        </p:spPr>
        <p:txBody>
          <a:bodyPr wrap="square" lIns="0" tIns="207645" rIns="0" bIns="0" rtlCol="0" vert="horz">
            <a:spAutoFit/>
          </a:bodyPr>
          <a:lstStyle/>
          <a:p>
            <a:pPr marL="208279">
              <a:lnSpc>
                <a:spcPct val="100000"/>
              </a:lnSpc>
              <a:spcBef>
                <a:spcPts val="1635"/>
              </a:spcBef>
            </a:pPr>
            <a:r>
              <a:rPr dirty="0" spc="-10"/>
              <a:t>TẠI </a:t>
            </a:r>
            <a:r>
              <a:rPr dirty="0" spc="-5"/>
              <a:t>SAO KMS </a:t>
            </a:r>
            <a:r>
              <a:rPr dirty="0" spc="-10"/>
              <a:t>TECHNOLOGY </a:t>
            </a:r>
            <a:r>
              <a:rPr dirty="0" spc="-5"/>
              <a:t>LÀ CÔNG TY YÊU</a:t>
            </a:r>
            <a:r>
              <a:rPr dirty="0" spc="-60"/>
              <a:t> </a:t>
            </a:r>
            <a:r>
              <a:rPr dirty="0" spc="-5"/>
              <a:t>THÍCH?</a:t>
            </a:r>
          </a:p>
        </p:txBody>
      </p:sp>
      <p:sp>
        <p:nvSpPr>
          <p:cNvPr id="4" name="object 4"/>
          <p:cNvSpPr/>
          <p:nvPr/>
        </p:nvSpPr>
        <p:spPr>
          <a:xfrm>
            <a:off x="1579224" y="2531669"/>
            <a:ext cx="9146606" cy="3058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04908" y="2607616"/>
            <a:ext cx="8686800" cy="2562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0" indent="-419100">
              <a:lnSpc>
                <a:spcPts val="2865"/>
              </a:lnSpc>
              <a:spcBef>
                <a:spcPts val="100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dirty="0" sz="2400" spc="-5">
                <a:latin typeface="Times New Roman"/>
                <a:cs typeface="Times New Roman"/>
              </a:rPr>
              <a:t>Được chú trọng </a:t>
            </a:r>
            <a:r>
              <a:rPr dirty="0" sz="2400">
                <a:latin typeface="Times New Roman"/>
                <a:cs typeface="Times New Roman"/>
              </a:rPr>
              <a:t>phát </a:t>
            </a:r>
            <a:r>
              <a:rPr dirty="0" sz="2400" spc="-5">
                <a:latin typeface="Times New Roman"/>
                <a:cs typeface="Times New Roman"/>
              </a:rPr>
              <a:t>triển, </a:t>
            </a:r>
            <a:r>
              <a:rPr dirty="0" sz="2400">
                <a:latin typeface="Times New Roman"/>
                <a:cs typeface="Times New Roman"/>
              </a:rPr>
              <a:t>nâng </a:t>
            </a:r>
            <a:r>
              <a:rPr dirty="0" sz="2400" spc="-5">
                <a:latin typeface="Times New Roman"/>
                <a:cs typeface="Times New Roman"/>
              </a:rPr>
              <a:t>cao </a:t>
            </a:r>
            <a:r>
              <a:rPr dirty="0" sz="2400">
                <a:latin typeface="Times New Roman"/>
                <a:cs typeface="Times New Roman"/>
              </a:rPr>
              <a:t>nghiệp vụ bản</a:t>
            </a:r>
            <a:r>
              <a:rPr dirty="0" sz="2400" spc="-30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thân.</a:t>
            </a:r>
            <a:endParaRPr sz="2400">
              <a:latin typeface="Times New Roman"/>
              <a:cs typeface="Times New Roman"/>
            </a:endParaRPr>
          </a:p>
          <a:p>
            <a:pPr marL="431165" marR="5080" indent="-419100">
              <a:lnSpc>
                <a:spcPts val="2850"/>
              </a:lnSpc>
              <a:spcBef>
                <a:spcPts val="105"/>
              </a:spcBef>
              <a:buAutoNum type="arabicPeriod"/>
              <a:tabLst>
                <a:tab pos="431165" algn="l"/>
                <a:tab pos="431800" algn="l"/>
              </a:tabLst>
            </a:pPr>
            <a:r>
              <a:rPr dirty="0" sz="2400" spc="-5">
                <a:latin typeface="Times New Roman"/>
                <a:cs typeface="Times New Roman"/>
              </a:rPr>
              <a:t>Được trải </a:t>
            </a:r>
            <a:r>
              <a:rPr dirty="0" sz="2400">
                <a:latin typeface="Times New Roman"/>
                <a:cs typeface="Times New Roman"/>
              </a:rPr>
              <a:t>nghiệm đa dạng </a:t>
            </a:r>
            <a:r>
              <a:rPr dirty="0" sz="2400" spc="-5">
                <a:latin typeface="Times New Roman"/>
                <a:cs typeface="Times New Roman"/>
              </a:rPr>
              <a:t>công </a:t>
            </a:r>
            <a:r>
              <a:rPr dirty="0" sz="2400">
                <a:latin typeface="Times New Roman"/>
                <a:cs typeface="Times New Roman"/>
              </a:rPr>
              <a:t>nghệ khác nhau, </a:t>
            </a:r>
            <a:r>
              <a:rPr dirty="0" sz="2400" spc="-5">
                <a:latin typeface="Times New Roman"/>
                <a:cs typeface="Times New Roman"/>
              </a:rPr>
              <a:t>luôn </a:t>
            </a:r>
            <a:r>
              <a:rPr dirty="0" sz="2400">
                <a:latin typeface="Times New Roman"/>
                <a:cs typeface="Times New Roman"/>
              </a:rPr>
              <a:t>được update  những </a:t>
            </a:r>
            <a:r>
              <a:rPr dirty="0" sz="2400" spc="-5">
                <a:latin typeface="Times New Roman"/>
                <a:cs typeface="Times New Roman"/>
              </a:rPr>
              <a:t>công </a:t>
            </a:r>
            <a:r>
              <a:rPr dirty="0" sz="2400">
                <a:latin typeface="Times New Roman"/>
                <a:cs typeface="Times New Roman"/>
              </a:rPr>
              <a:t>nghệ</a:t>
            </a:r>
            <a:r>
              <a:rPr dirty="0" sz="2400" spc="-5">
                <a:latin typeface="Times New Roman"/>
                <a:cs typeface="Times New Roman"/>
              </a:rPr>
              <a:t> mới.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ts val="2745"/>
              </a:lnSpc>
              <a:buAutoNum type="arabicPeriod"/>
              <a:tabLst>
                <a:tab pos="431165" algn="l"/>
                <a:tab pos="431800" algn="l"/>
              </a:tabLst>
            </a:pPr>
            <a:r>
              <a:rPr dirty="0" sz="2400" spc="-5">
                <a:latin typeface="Times New Roman"/>
                <a:cs typeface="Times New Roman"/>
              </a:rPr>
              <a:t>Môi trường làm </a:t>
            </a:r>
            <a:r>
              <a:rPr dirty="0" sz="2400">
                <a:latin typeface="Times New Roman"/>
                <a:cs typeface="Times New Roman"/>
              </a:rPr>
              <a:t>việc </a:t>
            </a:r>
            <a:r>
              <a:rPr dirty="0" sz="2400" spc="-5">
                <a:latin typeface="Times New Roman"/>
                <a:cs typeface="Times New Roman"/>
              </a:rPr>
              <a:t>lành mạnh, </a:t>
            </a:r>
            <a:r>
              <a:rPr dirty="0" sz="2400">
                <a:latin typeface="Times New Roman"/>
                <a:cs typeface="Times New Roman"/>
              </a:rPr>
              <a:t>phúc </a:t>
            </a:r>
            <a:r>
              <a:rPr dirty="0" sz="2400" spc="-5">
                <a:latin typeface="Times New Roman"/>
                <a:cs typeface="Times New Roman"/>
              </a:rPr>
              <a:t>lợi </a:t>
            </a:r>
            <a:r>
              <a:rPr dirty="0" sz="2400">
                <a:latin typeface="Times New Roman"/>
                <a:cs typeface="Times New Roman"/>
              </a:rPr>
              <a:t>đa dạng, </a:t>
            </a:r>
            <a:r>
              <a:rPr dirty="0" sz="2400" spc="-5">
                <a:latin typeface="Times New Roman"/>
                <a:cs typeface="Times New Roman"/>
              </a:rPr>
              <a:t>lương </a:t>
            </a:r>
            <a:r>
              <a:rPr dirty="0" sz="2400">
                <a:latin typeface="Times New Roman"/>
                <a:cs typeface="Times New Roman"/>
              </a:rPr>
              <a:t>hấp</a:t>
            </a:r>
            <a:r>
              <a:rPr dirty="0" sz="2400" spc="-55">
                <a:latin typeface="Times New Roman"/>
                <a:cs typeface="Times New Roman"/>
              </a:rPr>
              <a:t> </a:t>
            </a:r>
            <a:r>
              <a:rPr dirty="0" sz="2400">
                <a:latin typeface="Times New Roman"/>
                <a:cs typeface="Times New Roman"/>
              </a:rPr>
              <a:t>dẫn.</a:t>
            </a:r>
            <a:endParaRPr sz="2400">
              <a:latin typeface="Times New Roman"/>
              <a:cs typeface="Times New Roman"/>
            </a:endParaRPr>
          </a:p>
          <a:p>
            <a:pPr marL="431165" marR="12065" indent="-419100">
              <a:lnSpc>
                <a:spcPts val="2850"/>
              </a:lnSpc>
              <a:spcBef>
                <a:spcPts val="105"/>
              </a:spcBef>
              <a:buAutoNum type="arabicPeriod"/>
              <a:tabLst>
                <a:tab pos="431165" algn="l"/>
                <a:tab pos="431800" algn="l"/>
                <a:tab pos="1214120" algn="l"/>
                <a:tab pos="1811020" algn="l"/>
                <a:tab pos="2459990" algn="l"/>
                <a:tab pos="3124200" algn="l"/>
                <a:tab pos="3738245" algn="l"/>
                <a:tab pos="4401820" algn="l"/>
                <a:tab pos="4949825" algn="l"/>
                <a:tab pos="5420995" algn="l"/>
                <a:tab pos="6154420" algn="l"/>
                <a:tab pos="6827520" algn="l"/>
                <a:tab pos="7510780" algn="l"/>
                <a:tab pos="8041640" algn="l"/>
              </a:tabLst>
            </a:pPr>
            <a:r>
              <a:rPr dirty="0" sz="2400" spc="-5">
                <a:latin typeface="Times New Roman"/>
                <a:cs typeface="Times New Roman"/>
              </a:rPr>
              <a:t>Luô</a:t>
            </a:r>
            <a:r>
              <a:rPr dirty="0" sz="2400">
                <a:latin typeface="Times New Roman"/>
                <a:cs typeface="Times New Roman"/>
              </a:rPr>
              <a:t>n	</a:t>
            </a:r>
            <a:r>
              <a:rPr dirty="0" sz="2400" spc="-5">
                <a:latin typeface="Times New Roman"/>
                <a:cs typeface="Times New Roman"/>
              </a:rPr>
              <a:t>là</a:t>
            </a:r>
            <a:r>
              <a:rPr dirty="0" sz="2400">
                <a:latin typeface="Times New Roman"/>
                <a:cs typeface="Times New Roman"/>
              </a:rPr>
              <a:t>m	việc	</a:t>
            </a:r>
            <a:r>
              <a:rPr dirty="0" sz="2400" spc="-5">
                <a:latin typeface="Times New Roman"/>
                <a:cs typeface="Times New Roman"/>
              </a:rPr>
              <a:t>the</a:t>
            </a:r>
            <a:r>
              <a:rPr dirty="0" sz="2400">
                <a:latin typeface="Times New Roman"/>
                <a:cs typeface="Times New Roman"/>
              </a:rPr>
              <a:t>o	</a:t>
            </a:r>
            <a:r>
              <a:rPr dirty="0" sz="2400" spc="-5">
                <a:latin typeface="Times New Roman"/>
                <a:cs typeface="Times New Roman"/>
              </a:rPr>
              <a:t>tin</a:t>
            </a:r>
            <a:r>
              <a:rPr dirty="0" sz="2400">
                <a:latin typeface="Times New Roman"/>
                <a:cs typeface="Times New Roman"/>
              </a:rPr>
              <a:t>h	</a:t>
            </a:r>
            <a:r>
              <a:rPr dirty="0" sz="2400" spc="-5">
                <a:latin typeface="Times New Roman"/>
                <a:cs typeface="Times New Roman"/>
              </a:rPr>
              <a:t>thầ</a:t>
            </a:r>
            <a:r>
              <a:rPr dirty="0" sz="2400">
                <a:latin typeface="Times New Roman"/>
                <a:cs typeface="Times New Roman"/>
              </a:rPr>
              <a:t>n	</a:t>
            </a:r>
            <a:r>
              <a:rPr dirty="0" sz="2400" spc="-5">
                <a:latin typeface="Times New Roman"/>
                <a:cs typeface="Times New Roman"/>
              </a:rPr>
              <a:t>sa</a:t>
            </a:r>
            <a:r>
              <a:rPr dirty="0" sz="2400">
                <a:latin typeface="Times New Roman"/>
                <a:cs typeface="Times New Roman"/>
              </a:rPr>
              <a:t>n	</a:t>
            </a:r>
            <a:r>
              <a:rPr dirty="0" sz="2400" spc="-5">
                <a:latin typeface="Times New Roman"/>
                <a:cs typeface="Times New Roman"/>
              </a:rPr>
              <a:t>sẻ</a:t>
            </a:r>
            <a:r>
              <a:rPr dirty="0" sz="2400">
                <a:latin typeface="Times New Roman"/>
                <a:cs typeface="Times New Roman"/>
              </a:rPr>
              <a:t>,	quan	</a:t>
            </a:r>
            <a:r>
              <a:rPr dirty="0" sz="2400" spc="-5">
                <a:latin typeface="Times New Roman"/>
                <a:cs typeface="Times New Roman"/>
              </a:rPr>
              <a:t>tâm</a:t>
            </a:r>
            <a:r>
              <a:rPr dirty="0" sz="2400">
                <a:latin typeface="Times New Roman"/>
                <a:cs typeface="Times New Roman"/>
              </a:rPr>
              <a:t>,	giúp	đỡ,	</a:t>
            </a:r>
            <a:r>
              <a:rPr dirty="0" sz="2400" spc="-5">
                <a:latin typeface="Times New Roman"/>
                <a:cs typeface="Times New Roman"/>
              </a:rPr>
              <a:t>minh  mạch, công </a:t>
            </a:r>
            <a:r>
              <a:rPr dirty="0" sz="2400">
                <a:latin typeface="Times New Roman"/>
                <a:cs typeface="Times New Roman"/>
              </a:rPr>
              <a:t>bằng và </a:t>
            </a:r>
            <a:r>
              <a:rPr dirty="0" sz="2400" spc="-5">
                <a:latin typeface="Times New Roman"/>
                <a:cs typeface="Times New Roman"/>
              </a:rPr>
              <a:t>chính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trực.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ts val="2760"/>
              </a:lnSpc>
              <a:buAutoNum type="arabicPeriod"/>
              <a:tabLst>
                <a:tab pos="431165" algn="l"/>
                <a:tab pos="431800" algn="l"/>
              </a:tabLst>
            </a:pPr>
            <a:r>
              <a:rPr dirty="0" sz="2400" spc="-5">
                <a:latin typeface="Times New Roman"/>
                <a:cs typeface="Times New Roman"/>
              </a:rPr>
              <a:t>Cơ </a:t>
            </a:r>
            <a:r>
              <a:rPr dirty="0" sz="2400">
                <a:latin typeface="Times New Roman"/>
                <a:cs typeface="Times New Roman"/>
              </a:rPr>
              <a:t>hội phát </a:t>
            </a:r>
            <a:r>
              <a:rPr dirty="0" sz="2400" spc="-5">
                <a:latin typeface="Times New Roman"/>
                <a:cs typeface="Times New Roman"/>
              </a:rPr>
              <a:t>triển </a:t>
            </a:r>
            <a:r>
              <a:rPr dirty="0" sz="2400">
                <a:latin typeface="Times New Roman"/>
                <a:cs typeface="Times New Roman"/>
              </a:rPr>
              <a:t>bản </a:t>
            </a:r>
            <a:r>
              <a:rPr dirty="0" sz="2400" spc="-5">
                <a:latin typeface="Times New Roman"/>
                <a:cs typeface="Times New Roman"/>
              </a:rPr>
              <a:t>thân</a:t>
            </a:r>
            <a:r>
              <a:rPr dirty="0" sz="2400" spc="-15">
                <a:latin typeface="Times New Roman"/>
                <a:cs typeface="Times New Roman"/>
              </a:rPr>
              <a:t> </a:t>
            </a:r>
            <a:r>
              <a:rPr dirty="0" sz="2400" spc="-5">
                <a:latin typeface="Times New Roman"/>
                <a:cs typeface="Times New Roman"/>
              </a:rPr>
              <a:t>cao.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2022-03-18T14:12:00Z</dcterms:created>
  <dcterms:modified xsi:type="dcterms:W3CDTF">2022-03-18T14:12:00Z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2022-03-18T00:00:00Z</vt:filetime>
  </property>
</Properties>
</file>